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4376" r:id="rId3"/>
    <p:sldMasterId id="2147484388" r:id="rId4"/>
  </p:sldMasterIdLst>
  <p:notesMasterIdLst>
    <p:notesMasterId r:id="rId61"/>
  </p:notesMasterIdLst>
  <p:sldIdLst>
    <p:sldId id="261" r:id="rId5"/>
    <p:sldId id="765" r:id="rId6"/>
    <p:sldId id="766" r:id="rId7"/>
    <p:sldId id="767" r:id="rId8"/>
    <p:sldId id="294" r:id="rId9"/>
    <p:sldId id="262" r:id="rId10"/>
    <p:sldId id="300" r:id="rId11"/>
    <p:sldId id="264" r:id="rId12"/>
    <p:sldId id="263" r:id="rId13"/>
    <p:sldId id="753" r:id="rId14"/>
    <p:sldId id="265" r:id="rId15"/>
    <p:sldId id="755" r:id="rId16"/>
    <p:sldId id="756" r:id="rId17"/>
    <p:sldId id="266" r:id="rId18"/>
    <p:sldId id="774" r:id="rId19"/>
    <p:sldId id="775" r:id="rId20"/>
    <p:sldId id="776" r:id="rId21"/>
    <p:sldId id="758" r:id="rId22"/>
    <p:sldId id="760" r:id="rId23"/>
    <p:sldId id="761" r:id="rId24"/>
    <p:sldId id="762" r:id="rId25"/>
    <p:sldId id="763" r:id="rId26"/>
    <p:sldId id="754" r:id="rId27"/>
    <p:sldId id="269" r:id="rId28"/>
    <p:sldId id="293" r:id="rId29"/>
    <p:sldId id="273" r:id="rId30"/>
    <p:sldId id="268" r:id="rId31"/>
    <p:sldId id="274" r:id="rId32"/>
    <p:sldId id="271" r:id="rId33"/>
    <p:sldId id="773" r:id="rId34"/>
    <p:sldId id="267" r:id="rId35"/>
    <p:sldId id="275" r:id="rId36"/>
    <p:sldId id="276" r:id="rId37"/>
    <p:sldId id="277" r:id="rId38"/>
    <p:sldId id="282" r:id="rId39"/>
    <p:sldId id="270" r:id="rId40"/>
    <p:sldId id="298" r:id="rId41"/>
    <p:sldId id="769" r:id="rId42"/>
    <p:sldId id="770" r:id="rId43"/>
    <p:sldId id="771" r:id="rId44"/>
    <p:sldId id="772" r:id="rId45"/>
    <p:sldId id="296" r:id="rId46"/>
    <p:sldId id="284" r:id="rId47"/>
    <p:sldId id="278" r:id="rId48"/>
    <p:sldId id="295" r:id="rId49"/>
    <p:sldId id="279" r:id="rId50"/>
    <p:sldId id="272" r:id="rId51"/>
    <p:sldId id="768" r:id="rId52"/>
    <p:sldId id="260" r:id="rId53"/>
    <p:sldId id="259" r:id="rId54"/>
    <p:sldId id="258" r:id="rId55"/>
    <p:sldId id="287" r:id="rId56"/>
    <p:sldId id="288" r:id="rId57"/>
    <p:sldId id="291" r:id="rId58"/>
    <p:sldId id="289" r:id="rId59"/>
    <p:sldId id="290" r:id="rId6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F99FF"/>
    <a:srgbClr val="102766"/>
    <a:srgbClr val="CC0000"/>
    <a:srgbClr val="003300"/>
    <a:srgbClr val="B88C00"/>
    <a:srgbClr val="FF66FF"/>
    <a:srgbClr val="00808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8976" autoAdjust="0"/>
    <p:restoredTop sz="94660"/>
  </p:normalViewPr>
  <p:slideViewPr>
    <p:cSldViewPr>
      <p:cViewPr varScale="1">
        <p:scale>
          <a:sx n="69" d="100"/>
          <a:sy n="69" d="100"/>
        </p:scale>
        <p:origin x="774" y="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7CAA236-CC9C-42FD-81D1-BFA544EDB93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015A97E-26AC-4030-8F66-FB0A2A0A20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A40B971-C0B5-45A2-962C-9ABBB748366D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45278A0F-E6A6-4F51-B980-DE807DD144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12491BCA-B8DF-4B6E-AF84-E84F90B526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57B0C4-C5F3-4951-BC70-416BBA990B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FEDA6A-0DCF-4563-9618-B96BA983F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5CA8FE40-FB8C-461B-BEEC-F35C5182FFE1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Imagem de Slide 1">
            <a:extLst>
              <a:ext uri="{FF2B5EF4-FFF2-40B4-BE49-F238E27FC236}">
                <a16:creationId xmlns:a16="http://schemas.microsoft.com/office/drawing/2014/main" id="{1408903F-C19C-4623-AC5F-4751BADDAF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Espaço Reservado para Anotações 2">
            <a:extLst>
              <a:ext uri="{FF2B5EF4-FFF2-40B4-BE49-F238E27FC236}">
                <a16:creationId xmlns:a16="http://schemas.microsoft.com/office/drawing/2014/main" id="{AE904A20-CF24-4A08-8A4B-48710380B31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8065F464-BDF5-4E37-B5BB-882FE7129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28D61C7-22AA-4265-8289-8211C235363E}" type="slidenum">
              <a:rPr lang="pt-BR" altLang="pt-BR">
                <a:latin typeface="Calibri" panose="020F0502020204030204" pitchFamily="34" charset="0"/>
              </a:rPr>
              <a:pPr eaLnBrk="1" hangingPunct="1"/>
              <a:t>51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8B045D-4205-4E84-8B88-25C907F0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9DC19-C8BC-446F-9B62-EF695BB899F1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9FB955-0C9C-44E8-84C4-550945B9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D70E30-3CC9-47F7-ADFC-AA06BA2B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03A8D-57EB-43E7-99EE-41BD5051962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76443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1A8306-19D8-4E04-9173-753BC191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90931-8047-4E00-8769-D3DF3F21628B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634766-3BDD-4BE9-A42A-CAB1B6ED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9C82DA-8CDC-45A7-88C8-C7B1E930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41E4CC-768E-4643-9207-F5AB0B50124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97039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76A8A9-7BBC-4BEE-8FA2-29F7F9A4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A6AF5-0A8A-4D1D-8D66-B7F68AE07BEB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08E28D-B339-477E-B61C-7E9CA31C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77EC3E-153C-49B4-9D4A-43822613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5D7DF-269E-4010-8583-1EA98E4251F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716931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81BF4E-E4D0-4449-BF0E-6AA0933BF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F1C3A0-9C0C-47C4-8C63-2F202DE22BDA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EEE6AD-96B7-4D42-BCB3-59557D97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50D74C-03A6-49E1-8F96-54A9E2B4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EABABC-8529-422E-B198-2E0160B667E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891429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1E8BBC-3ABF-472E-9774-3AADF4DB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F01F71-BD61-4E82-AFFF-24B93C4CD05E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AA1855-F493-43E5-AD73-03AAD6DCE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7F83F4-28C9-4B38-8E3F-35429C9D2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82EAA9-8FC2-4872-A75E-898F7714F20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41089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BE948A-8643-4AD6-94FF-E0BAC9AFB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A9E7D0-EAB0-4B14-B65C-78E03D0BB9D6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F21C3D-0025-4CE6-A149-43301B56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58DF63-3C26-4465-8E3F-105AEAAE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67B57-AFF4-4EC8-92FF-DA153A8DD91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87985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1F20D5E3-EFAE-4A56-9BEB-10F3D30F9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267E3D-F5ED-4BAA-ACAE-4E88573D7461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826462F2-D426-43D0-834A-7DEF313F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64FB4BE1-17F5-458D-AA3B-72F71BC9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A35F83-E0A8-49EB-8C8F-19740484A22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49872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6919A094-23E6-4C26-B8AB-12164B6F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111D0-0CB5-4F6F-835D-84103E899DB0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CAD23C09-117A-4C5F-ACFB-FB11F36A6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E234D351-2B2F-4E3C-A1F6-4F4C0E26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6EB85C-4448-414D-9B08-4A8A331E9AE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92311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E5ED1F94-37CE-45A7-BD8C-60C7C675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9E8625-83DE-44CD-BD8B-04BFEDD18312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F7693A8E-8560-4525-B327-18B59F3F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A367DEA1-7D9A-4C47-B634-F0393E92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7F8B20-1E48-4EA5-821F-E3D8EBC1E61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45123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E1DF4B63-CDFE-468F-8640-98D4A6B47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6739AE-2081-42BC-93B6-ADCF3BDD4A05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36A29002-BEDC-4F1D-B878-0951F2E58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59894467-955E-4556-8A5C-1C5D83EC0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C1880C-BD4D-4AD3-A5ED-097665E8AA5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31818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3E31F7BC-63EF-4BBA-B8E5-5AC5D0363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A4A90E-005A-41AA-AE50-C6E659C96FAA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162ADB3F-46C4-434D-9C27-69A0CEF60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D20DB370-C823-4E22-B6B1-D7718D25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2006C6-15B8-40BC-90F0-6B06554B99F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42669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C616D5-0B85-4B57-97F1-31C926AD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163A9-B6A6-47DB-B557-66F75D67884B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0E3E39-13A8-4904-8E0A-AFC3C868D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DFF4F0-FCAF-4723-A935-3B37E097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D2095-500C-4C09-BAC7-B53F0DCC91D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41778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6D3FD8B4-F828-4E3D-AC0A-A4A28CEEF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62670-B64F-4865-8DF7-F18B837CC3AE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799B22D7-6A22-425B-968C-CB318F2B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8EEBE1E7-4B7B-4F95-98E0-B5CC9BD72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2CF0A7-8B18-412D-AD4B-19DF1E123CD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33337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73A8BA-1394-4CA6-8EFB-D1F5B60B4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7A59C-08E4-40A4-BDAB-9FD7AAFB4DC4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F750E8-9B09-42B1-9882-FCD1BAEAB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15B0D0-20D9-489E-905B-9B165761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624F67-16B4-42F6-B530-777A521CB5C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08058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919FF9-DD4F-4F2E-9B05-CD30C956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28748-1B41-4B9A-975C-7969017E8E20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C55C99-E394-413F-AAD4-6DBE17FD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E74A5A-01F0-4627-8F6E-5B63E930D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8BD4BF-6AD4-4D19-9387-0F52A05D08B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541164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" y="0"/>
            <a:ext cx="9159875" cy="6858000"/>
            <a:chOff x="0" y="0"/>
            <a:chExt cx="5770" cy="4320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>
              <a:off x="5232" y="1"/>
              <a:ext cx="528" cy="431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94118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hidden">
            <a:xfrm>
              <a:off x="1056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hidden">
            <a:xfrm>
              <a:off x="1728" y="0"/>
              <a:ext cx="43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hidden">
            <a:xfrm>
              <a:off x="2256" y="0"/>
              <a:ext cx="240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 userDrawn="1"/>
          </p:nvSpPr>
          <p:spPr bwMode="hidden">
            <a:xfrm>
              <a:off x="1344" y="0"/>
              <a:ext cx="38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 userDrawn="1"/>
          </p:nvSpPr>
          <p:spPr bwMode="hidden">
            <a:xfrm>
              <a:off x="480" y="0"/>
              <a:ext cx="576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 userDrawn="1"/>
          </p:nvSpPr>
          <p:spPr bwMode="hidden">
            <a:xfrm>
              <a:off x="288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8470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hidden">
            <a:xfrm>
              <a:off x="0" y="0"/>
              <a:ext cx="288" cy="4320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hidden">
            <a:xfrm>
              <a:off x="2160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hidden">
            <a:xfrm>
              <a:off x="2784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hidden">
            <a:xfrm>
              <a:off x="1248" y="0"/>
              <a:ext cx="144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hidden">
            <a:xfrm>
              <a:off x="3300" y="0"/>
              <a:ext cx="252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hidden">
            <a:xfrm>
              <a:off x="4656" y="0"/>
              <a:ext cx="14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hidden">
            <a:xfrm>
              <a:off x="4608" y="0"/>
              <a:ext cx="67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hidden">
            <a:xfrm>
              <a:off x="3504" y="0"/>
              <a:ext cx="62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hidden">
            <a:xfrm>
              <a:off x="3840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hidden">
            <a:xfrm>
              <a:off x="4368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hidden">
            <a:xfrm>
              <a:off x="2680" y="0"/>
              <a:ext cx="15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hidden">
            <a:xfrm>
              <a:off x="2366" y="0"/>
              <a:ext cx="336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hidden">
            <a:xfrm>
              <a:off x="1" y="3875"/>
              <a:ext cx="5760" cy="445"/>
            </a:xfrm>
            <a:custGeom>
              <a:avLst/>
              <a:gdLst/>
              <a:ahLst/>
              <a:cxnLst>
                <a:cxn ang="0">
                  <a:pos x="5700" y="86"/>
                </a:cxn>
                <a:cxn ang="0">
                  <a:pos x="5508" y="86"/>
                </a:cxn>
                <a:cxn ang="0">
                  <a:pos x="5454" y="76"/>
                </a:cxn>
                <a:cxn ang="0">
                  <a:pos x="5448" y="65"/>
                </a:cxn>
                <a:cxn ang="0">
                  <a:pos x="5442" y="44"/>
                </a:cxn>
                <a:cxn ang="0">
                  <a:pos x="5414" y="18"/>
                </a:cxn>
                <a:cxn ang="0">
                  <a:pos x="5332" y="7"/>
                </a:cxn>
                <a:cxn ang="0">
                  <a:pos x="5051" y="22"/>
                </a:cxn>
                <a:cxn ang="0">
                  <a:pos x="4986" y="55"/>
                </a:cxn>
                <a:cxn ang="0">
                  <a:pos x="4854" y="102"/>
                </a:cxn>
                <a:cxn ang="0">
                  <a:pos x="4740" y="112"/>
                </a:cxn>
                <a:cxn ang="0">
                  <a:pos x="4662" y="91"/>
                </a:cxn>
                <a:cxn ang="0">
                  <a:pos x="4598" y="25"/>
                </a:cxn>
                <a:cxn ang="0">
                  <a:pos x="4514" y="9"/>
                </a:cxn>
                <a:cxn ang="0">
                  <a:pos x="4410" y="39"/>
                </a:cxn>
                <a:cxn ang="0">
                  <a:pos x="4236" y="81"/>
                </a:cxn>
                <a:cxn ang="0">
                  <a:pos x="4020" y="102"/>
                </a:cxn>
                <a:cxn ang="0">
                  <a:pos x="3810" y="102"/>
                </a:cxn>
                <a:cxn ang="0">
                  <a:pos x="3654" y="76"/>
                </a:cxn>
                <a:cxn ang="0">
                  <a:pos x="3594" y="50"/>
                </a:cxn>
                <a:cxn ang="0">
                  <a:pos x="3528" y="44"/>
                </a:cxn>
                <a:cxn ang="0">
                  <a:pos x="3480" y="55"/>
                </a:cxn>
                <a:cxn ang="0">
                  <a:pos x="3420" y="76"/>
                </a:cxn>
                <a:cxn ang="0">
                  <a:pos x="3048" y="112"/>
                </a:cxn>
                <a:cxn ang="0">
                  <a:pos x="2844" y="128"/>
                </a:cxn>
                <a:cxn ang="0">
                  <a:pos x="2742" y="117"/>
                </a:cxn>
                <a:cxn ang="0">
                  <a:pos x="2710" y="56"/>
                </a:cxn>
                <a:cxn ang="0">
                  <a:pos x="2658" y="50"/>
                </a:cxn>
                <a:cxn ang="0">
                  <a:pos x="2558" y="95"/>
                </a:cxn>
                <a:cxn ang="0">
                  <a:pos x="2444" y="109"/>
                </a:cxn>
                <a:cxn ang="0">
                  <a:pos x="2322" y="91"/>
                </a:cxn>
                <a:cxn ang="0">
                  <a:pos x="2274" y="70"/>
                </a:cxn>
                <a:cxn ang="0">
                  <a:pos x="2185" y="3"/>
                </a:cxn>
                <a:cxn ang="0">
                  <a:pos x="2048" y="64"/>
                </a:cxn>
                <a:cxn ang="0">
                  <a:pos x="1794" y="102"/>
                </a:cxn>
                <a:cxn ang="0">
                  <a:pos x="1560" y="91"/>
                </a:cxn>
                <a:cxn ang="0">
                  <a:pos x="1482" y="76"/>
                </a:cxn>
                <a:cxn ang="0">
                  <a:pos x="1428" y="50"/>
                </a:cxn>
                <a:cxn ang="0">
                  <a:pos x="1374" y="44"/>
                </a:cxn>
                <a:cxn ang="0">
                  <a:pos x="1308" y="55"/>
                </a:cxn>
                <a:cxn ang="0">
                  <a:pos x="1140" y="107"/>
                </a:cxn>
                <a:cxn ang="0">
                  <a:pos x="948" y="143"/>
                </a:cxn>
                <a:cxn ang="0">
                  <a:pos x="708" y="138"/>
                </a:cxn>
                <a:cxn ang="0">
                  <a:pos x="534" y="96"/>
                </a:cxn>
                <a:cxn ang="0">
                  <a:pos x="444" y="55"/>
                </a:cxn>
                <a:cxn ang="0">
                  <a:pos x="396" y="34"/>
                </a:cxn>
                <a:cxn ang="0">
                  <a:pos x="378" y="39"/>
                </a:cxn>
                <a:cxn ang="0">
                  <a:pos x="342" y="70"/>
                </a:cxn>
                <a:cxn ang="0">
                  <a:pos x="288" y="96"/>
                </a:cxn>
                <a:cxn ang="0">
                  <a:pos x="192" y="112"/>
                </a:cxn>
                <a:cxn ang="0">
                  <a:pos x="90" y="112"/>
                </a:cxn>
                <a:cxn ang="0">
                  <a:pos x="0" y="96"/>
                </a:cxn>
                <a:cxn ang="0">
                  <a:pos x="5760" y="445"/>
                </a:cxn>
              </a:cxnLst>
              <a:rect l="0" t="0" r="r" b="b"/>
              <a:pathLst>
                <a:path w="5760" h="445">
                  <a:moveTo>
                    <a:pt x="5760" y="445"/>
                  </a:moveTo>
                  <a:lnTo>
                    <a:pt x="5760" y="76"/>
                  </a:lnTo>
                  <a:lnTo>
                    <a:pt x="5730" y="81"/>
                  </a:lnTo>
                  <a:lnTo>
                    <a:pt x="5700" y="86"/>
                  </a:lnTo>
                  <a:lnTo>
                    <a:pt x="5646" y="91"/>
                  </a:lnTo>
                  <a:lnTo>
                    <a:pt x="5592" y="91"/>
                  </a:lnTo>
                  <a:lnTo>
                    <a:pt x="5544" y="91"/>
                  </a:lnTo>
                  <a:lnTo>
                    <a:pt x="5508" y="86"/>
                  </a:lnTo>
                  <a:lnTo>
                    <a:pt x="5490" y="86"/>
                  </a:lnTo>
                  <a:lnTo>
                    <a:pt x="5478" y="81"/>
                  </a:lnTo>
                  <a:lnTo>
                    <a:pt x="5466" y="76"/>
                  </a:lnTo>
                  <a:lnTo>
                    <a:pt x="5454" y="76"/>
                  </a:lnTo>
                  <a:lnTo>
                    <a:pt x="5454" y="70"/>
                  </a:lnTo>
                  <a:lnTo>
                    <a:pt x="5454" y="70"/>
                  </a:lnTo>
                  <a:lnTo>
                    <a:pt x="5448" y="70"/>
                  </a:lnTo>
                  <a:lnTo>
                    <a:pt x="5448" y="65"/>
                  </a:lnTo>
                  <a:lnTo>
                    <a:pt x="5448" y="60"/>
                  </a:lnTo>
                  <a:lnTo>
                    <a:pt x="5448" y="55"/>
                  </a:lnTo>
                  <a:lnTo>
                    <a:pt x="5442" y="50"/>
                  </a:lnTo>
                  <a:lnTo>
                    <a:pt x="5442" y="44"/>
                  </a:lnTo>
                  <a:lnTo>
                    <a:pt x="5436" y="39"/>
                  </a:lnTo>
                  <a:lnTo>
                    <a:pt x="5424" y="34"/>
                  </a:lnTo>
                  <a:lnTo>
                    <a:pt x="5418" y="29"/>
                  </a:lnTo>
                  <a:lnTo>
                    <a:pt x="5414" y="18"/>
                  </a:lnTo>
                  <a:lnTo>
                    <a:pt x="5401" y="16"/>
                  </a:lnTo>
                  <a:lnTo>
                    <a:pt x="5386" y="10"/>
                  </a:lnTo>
                  <a:lnTo>
                    <a:pt x="5368" y="7"/>
                  </a:lnTo>
                  <a:lnTo>
                    <a:pt x="5332" y="7"/>
                  </a:lnTo>
                  <a:lnTo>
                    <a:pt x="5246" y="10"/>
                  </a:lnTo>
                  <a:lnTo>
                    <a:pt x="5144" y="7"/>
                  </a:lnTo>
                  <a:lnTo>
                    <a:pt x="5090" y="16"/>
                  </a:lnTo>
                  <a:lnTo>
                    <a:pt x="5051" y="22"/>
                  </a:lnTo>
                  <a:lnTo>
                    <a:pt x="5036" y="30"/>
                  </a:lnTo>
                  <a:lnTo>
                    <a:pt x="5022" y="39"/>
                  </a:lnTo>
                  <a:lnTo>
                    <a:pt x="5010" y="44"/>
                  </a:lnTo>
                  <a:lnTo>
                    <a:pt x="4986" y="55"/>
                  </a:lnTo>
                  <a:lnTo>
                    <a:pt x="4950" y="70"/>
                  </a:lnTo>
                  <a:lnTo>
                    <a:pt x="4920" y="86"/>
                  </a:lnTo>
                  <a:lnTo>
                    <a:pt x="4884" y="96"/>
                  </a:lnTo>
                  <a:lnTo>
                    <a:pt x="4854" y="102"/>
                  </a:lnTo>
                  <a:lnTo>
                    <a:pt x="4824" y="107"/>
                  </a:lnTo>
                  <a:lnTo>
                    <a:pt x="4794" y="112"/>
                  </a:lnTo>
                  <a:lnTo>
                    <a:pt x="4764" y="112"/>
                  </a:lnTo>
                  <a:lnTo>
                    <a:pt x="4740" y="112"/>
                  </a:lnTo>
                  <a:lnTo>
                    <a:pt x="4716" y="107"/>
                  </a:lnTo>
                  <a:lnTo>
                    <a:pt x="4698" y="102"/>
                  </a:lnTo>
                  <a:lnTo>
                    <a:pt x="4674" y="96"/>
                  </a:lnTo>
                  <a:lnTo>
                    <a:pt x="4662" y="91"/>
                  </a:lnTo>
                  <a:lnTo>
                    <a:pt x="4644" y="86"/>
                  </a:lnTo>
                  <a:lnTo>
                    <a:pt x="4631" y="66"/>
                  </a:lnTo>
                  <a:lnTo>
                    <a:pt x="4617" y="42"/>
                  </a:lnTo>
                  <a:lnTo>
                    <a:pt x="4598" y="25"/>
                  </a:lnTo>
                  <a:lnTo>
                    <a:pt x="4584" y="13"/>
                  </a:lnTo>
                  <a:lnTo>
                    <a:pt x="4565" y="4"/>
                  </a:lnTo>
                  <a:lnTo>
                    <a:pt x="4535" y="3"/>
                  </a:lnTo>
                  <a:lnTo>
                    <a:pt x="4514" y="9"/>
                  </a:lnTo>
                  <a:lnTo>
                    <a:pt x="4494" y="18"/>
                  </a:lnTo>
                  <a:lnTo>
                    <a:pt x="4471" y="23"/>
                  </a:lnTo>
                  <a:lnTo>
                    <a:pt x="4440" y="29"/>
                  </a:lnTo>
                  <a:lnTo>
                    <a:pt x="4410" y="39"/>
                  </a:lnTo>
                  <a:lnTo>
                    <a:pt x="4374" y="50"/>
                  </a:lnTo>
                  <a:lnTo>
                    <a:pt x="4332" y="60"/>
                  </a:lnTo>
                  <a:lnTo>
                    <a:pt x="4284" y="76"/>
                  </a:lnTo>
                  <a:lnTo>
                    <a:pt x="4236" y="81"/>
                  </a:lnTo>
                  <a:lnTo>
                    <a:pt x="4183" y="91"/>
                  </a:lnTo>
                  <a:lnTo>
                    <a:pt x="4128" y="96"/>
                  </a:lnTo>
                  <a:lnTo>
                    <a:pt x="4074" y="102"/>
                  </a:lnTo>
                  <a:lnTo>
                    <a:pt x="4020" y="102"/>
                  </a:lnTo>
                  <a:lnTo>
                    <a:pt x="3966" y="102"/>
                  </a:lnTo>
                  <a:lnTo>
                    <a:pt x="3912" y="102"/>
                  </a:lnTo>
                  <a:lnTo>
                    <a:pt x="3858" y="102"/>
                  </a:lnTo>
                  <a:lnTo>
                    <a:pt x="3810" y="102"/>
                  </a:lnTo>
                  <a:lnTo>
                    <a:pt x="3762" y="96"/>
                  </a:lnTo>
                  <a:lnTo>
                    <a:pt x="3726" y="91"/>
                  </a:lnTo>
                  <a:lnTo>
                    <a:pt x="3684" y="81"/>
                  </a:lnTo>
                  <a:lnTo>
                    <a:pt x="3654" y="76"/>
                  </a:lnTo>
                  <a:lnTo>
                    <a:pt x="3642" y="70"/>
                  </a:lnTo>
                  <a:lnTo>
                    <a:pt x="3630" y="65"/>
                  </a:lnTo>
                  <a:lnTo>
                    <a:pt x="3612" y="60"/>
                  </a:lnTo>
                  <a:lnTo>
                    <a:pt x="3594" y="50"/>
                  </a:lnTo>
                  <a:lnTo>
                    <a:pt x="3576" y="50"/>
                  </a:lnTo>
                  <a:lnTo>
                    <a:pt x="3558" y="44"/>
                  </a:lnTo>
                  <a:lnTo>
                    <a:pt x="3540" y="44"/>
                  </a:lnTo>
                  <a:lnTo>
                    <a:pt x="3528" y="44"/>
                  </a:lnTo>
                  <a:lnTo>
                    <a:pt x="3516" y="50"/>
                  </a:lnTo>
                  <a:lnTo>
                    <a:pt x="3504" y="50"/>
                  </a:lnTo>
                  <a:lnTo>
                    <a:pt x="3492" y="55"/>
                  </a:lnTo>
                  <a:lnTo>
                    <a:pt x="3480" y="55"/>
                  </a:lnTo>
                  <a:lnTo>
                    <a:pt x="3468" y="65"/>
                  </a:lnTo>
                  <a:lnTo>
                    <a:pt x="3456" y="70"/>
                  </a:lnTo>
                  <a:lnTo>
                    <a:pt x="3450" y="70"/>
                  </a:lnTo>
                  <a:lnTo>
                    <a:pt x="3420" y="76"/>
                  </a:lnTo>
                  <a:lnTo>
                    <a:pt x="3330" y="81"/>
                  </a:lnTo>
                  <a:lnTo>
                    <a:pt x="3204" y="91"/>
                  </a:lnTo>
                  <a:lnTo>
                    <a:pt x="3126" y="102"/>
                  </a:lnTo>
                  <a:lnTo>
                    <a:pt x="3048" y="112"/>
                  </a:lnTo>
                  <a:lnTo>
                    <a:pt x="2970" y="123"/>
                  </a:lnTo>
                  <a:lnTo>
                    <a:pt x="2904" y="128"/>
                  </a:lnTo>
                  <a:lnTo>
                    <a:pt x="2868" y="128"/>
                  </a:lnTo>
                  <a:lnTo>
                    <a:pt x="2844" y="128"/>
                  </a:lnTo>
                  <a:lnTo>
                    <a:pt x="2814" y="128"/>
                  </a:lnTo>
                  <a:lnTo>
                    <a:pt x="2790" y="128"/>
                  </a:lnTo>
                  <a:lnTo>
                    <a:pt x="2766" y="123"/>
                  </a:lnTo>
                  <a:lnTo>
                    <a:pt x="2742" y="117"/>
                  </a:lnTo>
                  <a:lnTo>
                    <a:pt x="2724" y="112"/>
                  </a:lnTo>
                  <a:lnTo>
                    <a:pt x="2706" y="107"/>
                  </a:lnTo>
                  <a:lnTo>
                    <a:pt x="2704" y="83"/>
                  </a:lnTo>
                  <a:lnTo>
                    <a:pt x="2710" y="56"/>
                  </a:lnTo>
                  <a:lnTo>
                    <a:pt x="2710" y="36"/>
                  </a:lnTo>
                  <a:lnTo>
                    <a:pt x="2696" y="25"/>
                  </a:lnTo>
                  <a:lnTo>
                    <a:pt x="2672" y="36"/>
                  </a:lnTo>
                  <a:lnTo>
                    <a:pt x="2658" y="50"/>
                  </a:lnTo>
                  <a:lnTo>
                    <a:pt x="2638" y="60"/>
                  </a:lnTo>
                  <a:lnTo>
                    <a:pt x="2614" y="76"/>
                  </a:lnTo>
                  <a:lnTo>
                    <a:pt x="2590" y="84"/>
                  </a:lnTo>
                  <a:lnTo>
                    <a:pt x="2558" y="95"/>
                  </a:lnTo>
                  <a:lnTo>
                    <a:pt x="2536" y="98"/>
                  </a:lnTo>
                  <a:lnTo>
                    <a:pt x="2508" y="102"/>
                  </a:lnTo>
                  <a:lnTo>
                    <a:pt x="2478" y="105"/>
                  </a:lnTo>
                  <a:lnTo>
                    <a:pt x="2444" y="109"/>
                  </a:lnTo>
                  <a:lnTo>
                    <a:pt x="2410" y="110"/>
                  </a:lnTo>
                  <a:lnTo>
                    <a:pt x="2374" y="107"/>
                  </a:lnTo>
                  <a:lnTo>
                    <a:pt x="2348" y="103"/>
                  </a:lnTo>
                  <a:lnTo>
                    <a:pt x="2322" y="91"/>
                  </a:lnTo>
                  <a:lnTo>
                    <a:pt x="2304" y="86"/>
                  </a:lnTo>
                  <a:lnTo>
                    <a:pt x="2292" y="81"/>
                  </a:lnTo>
                  <a:lnTo>
                    <a:pt x="2286" y="76"/>
                  </a:lnTo>
                  <a:lnTo>
                    <a:pt x="2274" y="70"/>
                  </a:lnTo>
                  <a:lnTo>
                    <a:pt x="2268" y="65"/>
                  </a:lnTo>
                  <a:lnTo>
                    <a:pt x="2246" y="18"/>
                  </a:lnTo>
                  <a:lnTo>
                    <a:pt x="2224" y="0"/>
                  </a:lnTo>
                  <a:lnTo>
                    <a:pt x="2185" y="3"/>
                  </a:lnTo>
                  <a:lnTo>
                    <a:pt x="2156" y="16"/>
                  </a:lnTo>
                  <a:lnTo>
                    <a:pt x="2126" y="22"/>
                  </a:lnTo>
                  <a:lnTo>
                    <a:pt x="2081" y="49"/>
                  </a:lnTo>
                  <a:lnTo>
                    <a:pt x="2048" y="64"/>
                  </a:lnTo>
                  <a:lnTo>
                    <a:pt x="2018" y="76"/>
                  </a:lnTo>
                  <a:lnTo>
                    <a:pt x="1986" y="96"/>
                  </a:lnTo>
                  <a:lnTo>
                    <a:pt x="1896" y="102"/>
                  </a:lnTo>
                  <a:lnTo>
                    <a:pt x="1794" y="102"/>
                  </a:lnTo>
                  <a:lnTo>
                    <a:pt x="1692" y="102"/>
                  </a:lnTo>
                  <a:lnTo>
                    <a:pt x="1644" y="102"/>
                  </a:lnTo>
                  <a:lnTo>
                    <a:pt x="1602" y="96"/>
                  </a:lnTo>
                  <a:lnTo>
                    <a:pt x="1560" y="91"/>
                  </a:lnTo>
                  <a:lnTo>
                    <a:pt x="1524" y="86"/>
                  </a:lnTo>
                  <a:lnTo>
                    <a:pt x="1506" y="86"/>
                  </a:lnTo>
                  <a:lnTo>
                    <a:pt x="1494" y="81"/>
                  </a:lnTo>
                  <a:lnTo>
                    <a:pt x="1482" y="76"/>
                  </a:lnTo>
                  <a:lnTo>
                    <a:pt x="1476" y="70"/>
                  </a:lnTo>
                  <a:lnTo>
                    <a:pt x="1458" y="65"/>
                  </a:lnTo>
                  <a:lnTo>
                    <a:pt x="1440" y="55"/>
                  </a:lnTo>
                  <a:lnTo>
                    <a:pt x="1428" y="50"/>
                  </a:lnTo>
                  <a:lnTo>
                    <a:pt x="1410" y="50"/>
                  </a:lnTo>
                  <a:lnTo>
                    <a:pt x="1398" y="44"/>
                  </a:lnTo>
                  <a:lnTo>
                    <a:pt x="1386" y="44"/>
                  </a:lnTo>
                  <a:lnTo>
                    <a:pt x="1374" y="44"/>
                  </a:lnTo>
                  <a:lnTo>
                    <a:pt x="1356" y="44"/>
                  </a:lnTo>
                  <a:lnTo>
                    <a:pt x="1344" y="44"/>
                  </a:lnTo>
                  <a:lnTo>
                    <a:pt x="1332" y="50"/>
                  </a:lnTo>
                  <a:lnTo>
                    <a:pt x="1308" y="55"/>
                  </a:lnTo>
                  <a:lnTo>
                    <a:pt x="1260" y="70"/>
                  </a:lnTo>
                  <a:lnTo>
                    <a:pt x="1218" y="86"/>
                  </a:lnTo>
                  <a:lnTo>
                    <a:pt x="1176" y="96"/>
                  </a:lnTo>
                  <a:lnTo>
                    <a:pt x="1140" y="107"/>
                  </a:lnTo>
                  <a:lnTo>
                    <a:pt x="1098" y="117"/>
                  </a:lnTo>
                  <a:lnTo>
                    <a:pt x="1062" y="128"/>
                  </a:lnTo>
                  <a:lnTo>
                    <a:pt x="1020" y="133"/>
                  </a:lnTo>
                  <a:lnTo>
                    <a:pt x="948" y="143"/>
                  </a:lnTo>
                  <a:lnTo>
                    <a:pt x="882" y="149"/>
                  </a:lnTo>
                  <a:lnTo>
                    <a:pt x="822" y="149"/>
                  </a:lnTo>
                  <a:lnTo>
                    <a:pt x="762" y="143"/>
                  </a:lnTo>
                  <a:lnTo>
                    <a:pt x="708" y="138"/>
                  </a:lnTo>
                  <a:lnTo>
                    <a:pt x="654" y="128"/>
                  </a:lnTo>
                  <a:lnTo>
                    <a:pt x="612" y="117"/>
                  </a:lnTo>
                  <a:lnTo>
                    <a:pt x="570" y="107"/>
                  </a:lnTo>
                  <a:lnTo>
                    <a:pt x="534" y="96"/>
                  </a:lnTo>
                  <a:lnTo>
                    <a:pt x="504" y="86"/>
                  </a:lnTo>
                  <a:lnTo>
                    <a:pt x="480" y="76"/>
                  </a:lnTo>
                  <a:lnTo>
                    <a:pt x="462" y="65"/>
                  </a:lnTo>
                  <a:lnTo>
                    <a:pt x="444" y="55"/>
                  </a:lnTo>
                  <a:lnTo>
                    <a:pt x="426" y="44"/>
                  </a:lnTo>
                  <a:lnTo>
                    <a:pt x="408" y="34"/>
                  </a:lnTo>
                  <a:lnTo>
                    <a:pt x="402" y="34"/>
                  </a:lnTo>
                  <a:lnTo>
                    <a:pt x="396" y="34"/>
                  </a:lnTo>
                  <a:lnTo>
                    <a:pt x="390" y="34"/>
                  </a:lnTo>
                  <a:lnTo>
                    <a:pt x="390" y="34"/>
                  </a:lnTo>
                  <a:lnTo>
                    <a:pt x="384" y="34"/>
                  </a:lnTo>
                  <a:lnTo>
                    <a:pt x="378" y="39"/>
                  </a:lnTo>
                  <a:lnTo>
                    <a:pt x="372" y="44"/>
                  </a:lnTo>
                  <a:lnTo>
                    <a:pt x="360" y="55"/>
                  </a:lnTo>
                  <a:lnTo>
                    <a:pt x="348" y="65"/>
                  </a:lnTo>
                  <a:lnTo>
                    <a:pt x="342" y="70"/>
                  </a:lnTo>
                  <a:lnTo>
                    <a:pt x="336" y="76"/>
                  </a:lnTo>
                  <a:lnTo>
                    <a:pt x="324" y="86"/>
                  </a:lnTo>
                  <a:lnTo>
                    <a:pt x="306" y="91"/>
                  </a:lnTo>
                  <a:lnTo>
                    <a:pt x="288" y="96"/>
                  </a:lnTo>
                  <a:lnTo>
                    <a:pt x="264" y="102"/>
                  </a:lnTo>
                  <a:lnTo>
                    <a:pt x="240" y="107"/>
                  </a:lnTo>
                  <a:lnTo>
                    <a:pt x="216" y="112"/>
                  </a:lnTo>
                  <a:lnTo>
                    <a:pt x="192" y="112"/>
                  </a:lnTo>
                  <a:lnTo>
                    <a:pt x="168" y="117"/>
                  </a:lnTo>
                  <a:lnTo>
                    <a:pt x="145" y="117"/>
                  </a:lnTo>
                  <a:lnTo>
                    <a:pt x="120" y="117"/>
                  </a:lnTo>
                  <a:lnTo>
                    <a:pt x="90" y="112"/>
                  </a:lnTo>
                  <a:lnTo>
                    <a:pt x="66" y="112"/>
                  </a:lnTo>
                  <a:lnTo>
                    <a:pt x="42" y="107"/>
                  </a:lnTo>
                  <a:lnTo>
                    <a:pt x="24" y="102"/>
                  </a:lnTo>
                  <a:lnTo>
                    <a:pt x="0" y="96"/>
                  </a:lnTo>
                  <a:lnTo>
                    <a:pt x="0" y="445"/>
                  </a:lnTo>
                  <a:lnTo>
                    <a:pt x="5760" y="445"/>
                  </a:lnTo>
                  <a:lnTo>
                    <a:pt x="5760" y="445"/>
                  </a:lnTo>
                  <a:lnTo>
                    <a:pt x="5760" y="445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hidden">
            <a:xfrm>
              <a:off x="0" y="3867"/>
              <a:ext cx="5770" cy="174"/>
            </a:xfrm>
            <a:custGeom>
              <a:avLst/>
              <a:gdLst/>
              <a:ahLst/>
              <a:cxnLst>
                <a:cxn ang="0">
                  <a:pos x="4993" y="66"/>
                </a:cxn>
                <a:cxn ang="0">
                  <a:pos x="4771" y="132"/>
                </a:cxn>
                <a:cxn ang="0">
                  <a:pos x="4640" y="96"/>
                </a:cxn>
                <a:cxn ang="0">
                  <a:pos x="4598" y="36"/>
                </a:cxn>
                <a:cxn ang="0">
                  <a:pos x="4478" y="30"/>
                </a:cxn>
                <a:cxn ang="0">
                  <a:pos x="4186" y="108"/>
                </a:cxn>
                <a:cxn ang="0">
                  <a:pos x="3815" y="120"/>
                </a:cxn>
                <a:cxn ang="0">
                  <a:pos x="3617" y="72"/>
                </a:cxn>
                <a:cxn ang="0">
                  <a:pos x="3510" y="60"/>
                </a:cxn>
                <a:cxn ang="0">
                  <a:pos x="3336" y="96"/>
                </a:cxn>
                <a:cxn ang="0">
                  <a:pos x="2846" y="150"/>
                </a:cxn>
                <a:cxn ang="0">
                  <a:pos x="2703" y="96"/>
                </a:cxn>
                <a:cxn ang="0">
                  <a:pos x="2619" y="90"/>
                </a:cxn>
                <a:cxn ang="0">
                  <a:pos x="2416" y="132"/>
                </a:cxn>
                <a:cxn ang="0">
                  <a:pos x="2278" y="84"/>
                </a:cxn>
                <a:cxn ang="0">
                  <a:pos x="2151" y="36"/>
                </a:cxn>
                <a:cxn ang="0">
                  <a:pos x="1947" y="120"/>
                </a:cxn>
                <a:cxn ang="0">
                  <a:pos x="1525" y="102"/>
                </a:cxn>
                <a:cxn ang="0">
                  <a:pos x="1429" y="60"/>
                </a:cxn>
                <a:cxn ang="0">
                  <a:pos x="1333" y="60"/>
                </a:cxn>
                <a:cxn ang="0">
                  <a:pos x="1058" y="150"/>
                </a:cxn>
                <a:cxn ang="0">
                  <a:pos x="652" y="150"/>
                </a:cxn>
                <a:cxn ang="0">
                  <a:pos x="442" y="66"/>
                </a:cxn>
                <a:cxn ang="0">
                  <a:pos x="377" y="48"/>
                </a:cxn>
                <a:cxn ang="0">
                  <a:pos x="305" y="108"/>
                </a:cxn>
                <a:cxn ang="0">
                  <a:pos x="144" y="138"/>
                </a:cxn>
                <a:cxn ang="0">
                  <a:pos x="0" y="96"/>
                </a:cxn>
                <a:cxn ang="0">
                  <a:pos x="167" y="120"/>
                </a:cxn>
                <a:cxn ang="0">
                  <a:pos x="323" y="84"/>
                </a:cxn>
                <a:cxn ang="0">
                  <a:pos x="383" y="24"/>
                </a:cxn>
                <a:cxn ang="0">
                  <a:pos x="460" y="60"/>
                </a:cxn>
                <a:cxn ang="0">
                  <a:pos x="706" y="144"/>
                </a:cxn>
                <a:cxn ang="0">
                  <a:pos x="1100" y="120"/>
                </a:cxn>
                <a:cxn ang="0">
                  <a:pos x="1345" y="36"/>
                </a:cxn>
                <a:cxn ang="0">
                  <a:pos x="1441" y="48"/>
                </a:cxn>
                <a:cxn ang="0">
                  <a:pos x="1561" y="90"/>
                </a:cxn>
                <a:cxn ang="0">
                  <a:pos x="1971" y="96"/>
                </a:cxn>
                <a:cxn ang="0">
                  <a:pos x="2235" y="3"/>
                </a:cxn>
                <a:cxn ang="0">
                  <a:pos x="2350" y="102"/>
                </a:cxn>
                <a:cxn ang="0">
                  <a:pos x="2559" y="96"/>
                </a:cxn>
                <a:cxn ang="0">
                  <a:pos x="2715" y="24"/>
                </a:cxn>
                <a:cxn ang="0">
                  <a:pos x="2792" y="132"/>
                </a:cxn>
                <a:cxn ang="0">
                  <a:pos x="3127" y="102"/>
                </a:cxn>
                <a:cxn ang="0">
                  <a:pos x="3486" y="48"/>
                </a:cxn>
                <a:cxn ang="0">
                  <a:pos x="3582" y="42"/>
                </a:cxn>
                <a:cxn ang="0">
                  <a:pos x="3731" y="90"/>
                </a:cxn>
                <a:cxn ang="0">
                  <a:pos x="4078" y="102"/>
                </a:cxn>
                <a:cxn ang="0">
                  <a:pos x="4419" y="30"/>
                </a:cxn>
                <a:cxn ang="0">
                  <a:pos x="4574" y="6"/>
                </a:cxn>
                <a:cxn ang="0">
                  <a:pos x="4628" y="60"/>
                </a:cxn>
                <a:cxn ang="0">
                  <a:pos x="4724" y="108"/>
                </a:cxn>
                <a:cxn ang="0">
                  <a:pos x="4927" y="84"/>
                </a:cxn>
                <a:cxn ang="0">
                  <a:pos x="5118" y="14"/>
                </a:cxn>
                <a:cxn ang="0">
                  <a:pos x="5280" y="9"/>
                </a:cxn>
                <a:cxn ang="0">
                  <a:pos x="5453" y="36"/>
                </a:cxn>
                <a:cxn ang="0">
                  <a:pos x="5465" y="72"/>
                </a:cxn>
                <a:cxn ang="0">
                  <a:pos x="5656" y="90"/>
                </a:cxn>
                <a:cxn ang="0">
                  <a:pos x="5710" y="102"/>
                </a:cxn>
                <a:cxn ang="0">
                  <a:pos x="5477" y="90"/>
                </a:cxn>
                <a:cxn ang="0">
                  <a:pos x="5453" y="60"/>
                </a:cxn>
                <a:cxn ang="0">
                  <a:pos x="5393" y="30"/>
                </a:cxn>
                <a:cxn ang="0">
                  <a:pos x="5219" y="24"/>
                </a:cxn>
              </a:cxnLst>
              <a:rect l="0" t="0" r="r" b="b"/>
              <a:pathLst>
                <a:path w="5770" h="174">
                  <a:moveTo>
                    <a:pt x="5151" y="24"/>
                  </a:moveTo>
                  <a:lnTo>
                    <a:pt x="5127" y="26"/>
                  </a:lnTo>
                  <a:lnTo>
                    <a:pt x="5082" y="30"/>
                  </a:lnTo>
                  <a:lnTo>
                    <a:pt x="5049" y="38"/>
                  </a:lnTo>
                  <a:lnTo>
                    <a:pt x="5029" y="48"/>
                  </a:lnTo>
                  <a:lnTo>
                    <a:pt x="5017" y="54"/>
                  </a:lnTo>
                  <a:lnTo>
                    <a:pt x="4993" y="66"/>
                  </a:lnTo>
                  <a:lnTo>
                    <a:pt x="4957" y="84"/>
                  </a:lnTo>
                  <a:lnTo>
                    <a:pt x="4927" y="102"/>
                  </a:lnTo>
                  <a:lnTo>
                    <a:pt x="4891" y="114"/>
                  </a:lnTo>
                  <a:lnTo>
                    <a:pt x="4861" y="120"/>
                  </a:lnTo>
                  <a:lnTo>
                    <a:pt x="4831" y="126"/>
                  </a:lnTo>
                  <a:lnTo>
                    <a:pt x="4801" y="132"/>
                  </a:lnTo>
                  <a:lnTo>
                    <a:pt x="4771" y="132"/>
                  </a:lnTo>
                  <a:lnTo>
                    <a:pt x="4748" y="132"/>
                  </a:lnTo>
                  <a:lnTo>
                    <a:pt x="4724" y="126"/>
                  </a:lnTo>
                  <a:lnTo>
                    <a:pt x="4706" y="120"/>
                  </a:lnTo>
                  <a:lnTo>
                    <a:pt x="4682" y="114"/>
                  </a:lnTo>
                  <a:lnTo>
                    <a:pt x="4670" y="108"/>
                  </a:lnTo>
                  <a:lnTo>
                    <a:pt x="4652" y="102"/>
                  </a:lnTo>
                  <a:lnTo>
                    <a:pt x="4640" y="96"/>
                  </a:lnTo>
                  <a:lnTo>
                    <a:pt x="4634" y="84"/>
                  </a:lnTo>
                  <a:lnTo>
                    <a:pt x="4628" y="78"/>
                  </a:lnTo>
                  <a:lnTo>
                    <a:pt x="4622" y="66"/>
                  </a:lnTo>
                  <a:lnTo>
                    <a:pt x="4616" y="54"/>
                  </a:lnTo>
                  <a:lnTo>
                    <a:pt x="4610" y="48"/>
                  </a:lnTo>
                  <a:lnTo>
                    <a:pt x="4604" y="42"/>
                  </a:lnTo>
                  <a:lnTo>
                    <a:pt x="4598" y="36"/>
                  </a:lnTo>
                  <a:lnTo>
                    <a:pt x="4586" y="30"/>
                  </a:lnTo>
                  <a:lnTo>
                    <a:pt x="4574" y="24"/>
                  </a:lnTo>
                  <a:lnTo>
                    <a:pt x="4562" y="18"/>
                  </a:lnTo>
                  <a:lnTo>
                    <a:pt x="4544" y="18"/>
                  </a:lnTo>
                  <a:lnTo>
                    <a:pt x="4526" y="18"/>
                  </a:lnTo>
                  <a:lnTo>
                    <a:pt x="4502" y="24"/>
                  </a:lnTo>
                  <a:lnTo>
                    <a:pt x="4478" y="30"/>
                  </a:lnTo>
                  <a:lnTo>
                    <a:pt x="4449" y="36"/>
                  </a:lnTo>
                  <a:lnTo>
                    <a:pt x="4419" y="48"/>
                  </a:lnTo>
                  <a:lnTo>
                    <a:pt x="4383" y="60"/>
                  </a:lnTo>
                  <a:lnTo>
                    <a:pt x="4341" y="72"/>
                  </a:lnTo>
                  <a:lnTo>
                    <a:pt x="4287" y="90"/>
                  </a:lnTo>
                  <a:lnTo>
                    <a:pt x="4239" y="96"/>
                  </a:lnTo>
                  <a:lnTo>
                    <a:pt x="4186" y="108"/>
                  </a:lnTo>
                  <a:lnTo>
                    <a:pt x="4132" y="114"/>
                  </a:lnTo>
                  <a:lnTo>
                    <a:pt x="4078" y="120"/>
                  </a:lnTo>
                  <a:lnTo>
                    <a:pt x="4024" y="120"/>
                  </a:lnTo>
                  <a:lnTo>
                    <a:pt x="3970" y="120"/>
                  </a:lnTo>
                  <a:lnTo>
                    <a:pt x="3916" y="120"/>
                  </a:lnTo>
                  <a:lnTo>
                    <a:pt x="3863" y="120"/>
                  </a:lnTo>
                  <a:lnTo>
                    <a:pt x="3815" y="120"/>
                  </a:lnTo>
                  <a:lnTo>
                    <a:pt x="3767" y="114"/>
                  </a:lnTo>
                  <a:lnTo>
                    <a:pt x="3731" y="108"/>
                  </a:lnTo>
                  <a:lnTo>
                    <a:pt x="3689" y="96"/>
                  </a:lnTo>
                  <a:lnTo>
                    <a:pt x="3659" y="90"/>
                  </a:lnTo>
                  <a:lnTo>
                    <a:pt x="3647" y="84"/>
                  </a:lnTo>
                  <a:lnTo>
                    <a:pt x="3635" y="78"/>
                  </a:lnTo>
                  <a:lnTo>
                    <a:pt x="3617" y="72"/>
                  </a:lnTo>
                  <a:lnTo>
                    <a:pt x="3600" y="60"/>
                  </a:lnTo>
                  <a:lnTo>
                    <a:pt x="3582" y="60"/>
                  </a:lnTo>
                  <a:lnTo>
                    <a:pt x="3564" y="54"/>
                  </a:lnTo>
                  <a:lnTo>
                    <a:pt x="3546" y="54"/>
                  </a:lnTo>
                  <a:lnTo>
                    <a:pt x="3534" y="54"/>
                  </a:lnTo>
                  <a:lnTo>
                    <a:pt x="3522" y="60"/>
                  </a:lnTo>
                  <a:lnTo>
                    <a:pt x="3510" y="60"/>
                  </a:lnTo>
                  <a:lnTo>
                    <a:pt x="3498" y="66"/>
                  </a:lnTo>
                  <a:lnTo>
                    <a:pt x="3486" y="66"/>
                  </a:lnTo>
                  <a:lnTo>
                    <a:pt x="3474" y="78"/>
                  </a:lnTo>
                  <a:lnTo>
                    <a:pt x="3462" y="84"/>
                  </a:lnTo>
                  <a:lnTo>
                    <a:pt x="3456" y="84"/>
                  </a:lnTo>
                  <a:lnTo>
                    <a:pt x="3426" y="90"/>
                  </a:lnTo>
                  <a:lnTo>
                    <a:pt x="3336" y="96"/>
                  </a:lnTo>
                  <a:lnTo>
                    <a:pt x="3205" y="108"/>
                  </a:lnTo>
                  <a:lnTo>
                    <a:pt x="3127" y="120"/>
                  </a:lnTo>
                  <a:lnTo>
                    <a:pt x="3049" y="132"/>
                  </a:lnTo>
                  <a:lnTo>
                    <a:pt x="2972" y="144"/>
                  </a:lnTo>
                  <a:lnTo>
                    <a:pt x="2906" y="150"/>
                  </a:lnTo>
                  <a:lnTo>
                    <a:pt x="2870" y="150"/>
                  </a:lnTo>
                  <a:lnTo>
                    <a:pt x="2846" y="150"/>
                  </a:lnTo>
                  <a:lnTo>
                    <a:pt x="2816" y="150"/>
                  </a:lnTo>
                  <a:lnTo>
                    <a:pt x="2792" y="150"/>
                  </a:lnTo>
                  <a:lnTo>
                    <a:pt x="2768" y="144"/>
                  </a:lnTo>
                  <a:lnTo>
                    <a:pt x="2744" y="138"/>
                  </a:lnTo>
                  <a:lnTo>
                    <a:pt x="2727" y="132"/>
                  </a:lnTo>
                  <a:lnTo>
                    <a:pt x="2709" y="126"/>
                  </a:lnTo>
                  <a:lnTo>
                    <a:pt x="2703" y="96"/>
                  </a:lnTo>
                  <a:lnTo>
                    <a:pt x="2703" y="78"/>
                  </a:lnTo>
                  <a:lnTo>
                    <a:pt x="2709" y="42"/>
                  </a:lnTo>
                  <a:lnTo>
                    <a:pt x="2697" y="36"/>
                  </a:lnTo>
                  <a:lnTo>
                    <a:pt x="2673" y="42"/>
                  </a:lnTo>
                  <a:lnTo>
                    <a:pt x="2661" y="60"/>
                  </a:lnTo>
                  <a:lnTo>
                    <a:pt x="2643" y="72"/>
                  </a:lnTo>
                  <a:lnTo>
                    <a:pt x="2619" y="90"/>
                  </a:lnTo>
                  <a:lnTo>
                    <a:pt x="2595" y="102"/>
                  </a:lnTo>
                  <a:lnTo>
                    <a:pt x="2559" y="114"/>
                  </a:lnTo>
                  <a:lnTo>
                    <a:pt x="2541" y="114"/>
                  </a:lnTo>
                  <a:lnTo>
                    <a:pt x="2511" y="120"/>
                  </a:lnTo>
                  <a:lnTo>
                    <a:pt x="2481" y="126"/>
                  </a:lnTo>
                  <a:lnTo>
                    <a:pt x="2446" y="126"/>
                  </a:lnTo>
                  <a:lnTo>
                    <a:pt x="2416" y="132"/>
                  </a:lnTo>
                  <a:lnTo>
                    <a:pt x="2380" y="126"/>
                  </a:lnTo>
                  <a:lnTo>
                    <a:pt x="2350" y="120"/>
                  </a:lnTo>
                  <a:lnTo>
                    <a:pt x="2326" y="108"/>
                  </a:lnTo>
                  <a:lnTo>
                    <a:pt x="2308" y="102"/>
                  </a:lnTo>
                  <a:lnTo>
                    <a:pt x="2296" y="96"/>
                  </a:lnTo>
                  <a:lnTo>
                    <a:pt x="2290" y="90"/>
                  </a:lnTo>
                  <a:lnTo>
                    <a:pt x="2278" y="84"/>
                  </a:lnTo>
                  <a:lnTo>
                    <a:pt x="2272" y="78"/>
                  </a:lnTo>
                  <a:lnTo>
                    <a:pt x="2250" y="57"/>
                  </a:lnTo>
                  <a:lnTo>
                    <a:pt x="2243" y="35"/>
                  </a:lnTo>
                  <a:lnTo>
                    <a:pt x="2228" y="18"/>
                  </a:lnTo>
                  <a:lnTo>
                    <a:pt x="2208" y="18"/>
                  </a:lnTo>
                  <a:lnTo>
                    <a:pt x="2172" y="24"/>
                  </a:lnTo>
                  <a:lnTo>
                    <a:pt x="2151" y="36"/>
                  </a:lnTo>
                  <a:lnTo>
                    <a:pt x="2127" y="51"/>
                  </a:lnTo>
                  <a:lnTo>
                    <a:pt x="2097" y="60"/>
                  </a:lnTo>
                  <a:lnTo>
                    <a:pt x="2073" y="72"/>
                  </a:lnTo>
                  <a:lnTo>
                    <a:pt x="2046" y="87"/>
                  </a:lnTo>
                  <a:lnTo>
                    <a:pt x="2007" y="102"/>
                  </a:lnTo>
                  <a:lnTo>
                    <a:pt x="1977" y="114"/>
                  </a:lnTo>
                  <a:lnTo>
                    <a:pt x="1947" y="120"/>
                  </a:lnTo>
                  <a:lnTo>
                    <a:pt x="1895" y="120"/>
                  </a:lnTo>
                  <a:lnTo>
                    <a:pt x="1794" y="120"/>
                  </a:lnTo>
                  <a:lnTo>
                    <a:pt x="1692" y="120"/>
                  </a:lnTo>
                  <a:lnTo>
                    <a:pt x="1644" y="120"/>
                  </a:lnTo>
                  <a:lnTo>
                    <a:pt x="1602" y="114"/>
                  </a:lnTo>
                  <a:lnTo>
                    <a:pt x="1561" y="108"/>
                  </a:lnTo>
                  <a:lnTo>
                    <a:pt x="1525" y="102"/>
                  </a:lnTo>
                  <a:lnTo>
                    <a:pt x="1507" y="102"/>
                  </a:lnTo>
                  <a:lnTo>
                    <a:pt x="1495" y="96"/>
                  </a:lnTo>
                  <a:lnTo>
                    <a:pt x="1483" y="90"/>
                  </a:lnTo>
                  <a:lnTo>
                    <a:pt x="1477" y="84"/>
                  </a:lnTo>
                  <a:lnTo>
                    <a:pt x="1459" y="78"/>
                  </a:lnTo>
                  <a:lnTo>
                    <a:pt x="1441" y="66"/>
                  </a:lnTo>
                  <a:lnTo>
                    <a:pt x="1429" y="60"/>
                  </a:lnTo>
                  <a:lnTo>
                    <a:pt x="1411" y="60"/>
                  </a:lnTo>
                  <a:lnTo>
                    <a:pt x="1399" y="54"/>
                  </a:lnTo>
                  <a:lnTo>
                    <a:pt x="1387" y="54"/>
                  </a:lnTo>
                  <a:lnTo>
                    <a:pt x="1375" y="54"/>
                  </a:lnTo>
                  <a:lnTo>
                    <a:pt x="1357" y="54"/>
                  </a:lnTo>
                  <a:lnTo>
                    <a:pt x="1345" y="54"/>
                  </a:lnTo>
                  <a:lnTo>
                    <a:pt x="1333" y="60"/>
                  </a:lnTo>
                  <a:lnTo>
                    <a:pt x="1309" y="66"/>
                  </a:lnTo>
                  <a:lnTo>
                    <a:pt x="1262" y="84"/>
                  </a:lnTo>
                  <a:lnTo>
                    <a:pt x="1220" y="102"/>
                  </a:lnTo>
                  <a:lnTo>
                    <a:pt x="1178" y="114"/>
                  </a:lnTo>
                  <a:lnTo>
                    <a:pt x="1142" y="126"/>
                  </a:lnTo>
                  <a:lnTo>
                    <a:pt x="1100" y="138"/>
                  </a:lnTo>
                  <a:lnTo>
                    <a:pt x="1058" y="150"/>
                  </a:lnTo>
                  <a:lnTo>
                    <a:pt x="1016" y="156"/>
                  </a:lnTo>
                  <a:lnTo>
                    <a:pt x="945" y="168"/>
                  </a:lnTo>
                  <a:lnTo>
                    <a:pt x="879" y="174"/>
                  </a:lnTo>
                  <a:lnTo>
                    <a:pt x="819" y="174"/>
                  </a:lnTo>
                  <a:lnTo>
                    <a:pt x="759" y="168"/>
                  </a:lnTo>
                  <a:lnTo>
                    <a:pt x="706" y="162"/>
                  </a:lnTo>
                  <a:lnTo>
                    <a:pt x="652" y="150"/>
                  </a:lnTo>
                  <a:lnTo>
                    <a:pt x="610" y="138"/>
                  </a:lnTo>
                  <a:lnTo>
                    <a:pt x="568" y="126"/>
                  </a:lnTo>
                  <a:lnTo>
                    <a:pt x="532" y="114"/>
                  </a:lnTo>
                  <a:lnTo>
                    <a:pt x="502" y="102"/>
                  </a:lnTo>
                  <a:lnTo>
                    <a:pt x="478" y="90"/>
                  </a:lnTo>
                  <a:lnTo>
                    <a:pt x="460" y="78"/>
                  </a:lnTo>
                  <a:lnTo>
                    <a:pt x="442" y="66"/>
                  </a:lnTo>
                  <a:lnTo>
                    <a:pt x="425" y="54"/>
                  </a:lnTo>
                  <a:lnTo>
                    <a:pt x="407" y="42"/>
                  </a:lnTo>
                  <a:lnTo>
                    <a:pt x="401" y="42"/>
                  </a:lnTo>
                  <a:lnTo>
                    <a:pt x="395" y="42"/>
                  </a:lnTo>
                  <a:lnTo>
                    <a:pt x="389" y="42"/>
                  </a:lnTo>
                  <a:lnTo>
                    <a:pt x="383" y="42"/>
                  </a:lnTo>
                  <a:lnTo>
                    <a:pt x="377" y="48"/>
                  </a:lnTo>
                  <a:lnTo>
                    <a:pt x="371" y="54"/>
                  </a:lnTo>
                  <a:lnTo>
                    <a:pt x="359" y="66"/>
                  </a:lnTo>
                  <a:lnTo>
                    <a:pt x="347" y="78"/>
                  </a:lnTo>
                  <a:lnTo>
                    <a:pt x="341" y="84"/>
                  </a:lnTo>
                  <a:lnTo>
                    <a:pt x="335" y="90"/>
                  </a:lnTo>
                  <a:lnTo>
                    <a:pt x="323" y="102"/>
                  </a:lnTo>
                  <a:lnTo>
                    <a:pt x="305" y="108"/>
                  </a:lnTo>
                  <a:lnTo>
                    <a:pt x="287" y="114"/>
                  </a:lnTo>
                  <a:lnTo>
                    <a:pt x="263" y="120"/>
                  </a:lnTo>
                  <a:lnTo>
                    <a:pt x="239" y="126"/>
                  </a:lnTo>
                  <a:lnTo>
                    <a:pt x="215" y="132"/>
                  </a:lnTo>
                  <a:lnTo>
                    <a:pt x="191" y="132"/>
                  </a:lnTo>
                  <a:lnTo>
                    <a:pt x="167" y="138"/>
                  </a:lnTo>
                  <a:lnTo>
                    <a:pt x="144" y="138"/>
                  </a:lnTo>
                  <a:lnTo>
                    <a:pt x="120" y="138"/>
                  </a:lnTo>
                  <a:lnTo>
                    <a:pt x="90" y="132"/>
                  </a:lnTo>
                  <a:lnTo>
                    <a:pt x="66" y="132"/>
                  </a:lnTo>
                  <a:lnTo>
                    <a:pt x="42" y="126"/>
                  </a:lnTo>
                  <a:lnTo>
                    <a:pt x="24" y="120"/>
                  </a:lnTo>
                  <a:lnTo>
                    <a:pt x="0" y="114"/>
                  </a:lnTo>
                  <a:lnTo>
                    <a:pt x="0" y="96"/>
                  </a:lnTo>
                  <a:lnTo>
                    <a:pt x="24" y="102"/>
                  </a:lnTo>
                  <a:lnTo>
                    <a:pt x="42" y="108"/>
                  </a:lnTo>
                  <a:lnTo>
                    <a:pt x="66" y="114"/>
                  </a:lnTo>
                  <a:lnTo>
                    <a:pt x="90" y="114"/>
                  </a:lnTo>
                  <a:lnTo>
                    <a:pt x="120" y="120"/>
                  </a:lnTo>
                  <a:lnTo>
                    <a:pt x="144" y="120"/>
                  </a:lnTo>
                  <a:lnTo>
                    <a:pt x="167" y="120"/>
                  </a:lnTo>
                  <a:lnTo>
                    <a:pt x="191" y="114"/>
                  </a:lnTo>
                  <a:lnTo>
                    <a:pt x="215" y="114"/>
                  </a:lnTo>
                  <a:lnTo>
                    <a:pt x="239" y="108"/>
                  </a:lnTo>
                  <a:lnTo>
                    <a:pt x="263" y="102"/>
                  </a:lnTo>
                  <a:lnTo>
                    <a:pt x="287" y="96"/>
                  </a:lnTo>
                  <a:lnTo>
                    <a:pt x="305" y="90"/>
                  </a:lnTo>
                  <a:lnTo>
                    <a:pt x="323" y="84"/>
                  </a:lnTo>
                  <a:lnTo>
                    <a:pt x="335" y="72"/>
                  </a:lnTo>
                  <a:lnTo>
                    <a:pt x="341" y="66"/>
                  </a:lnTo>
                  <a:lnTo>
                    <a:pt x="347" y="60"/>
                  </a:lnTo>
                  <a:lnTo>
                    <a:pt x="359" y="48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95" y="24"/>
                  </a:lnTo>
                  <a:lnTo>
                    <a:pt x="401" y="24"/>
                  </a:lnTo>
                  <a:lnTo>
                    <a:pt x="407" y="24"/>
                  </a:lnTo>
                  <a:lnTo>
                    <a:pt x="425" y="36"/>
                  </a:lnTo>
                  <a:lnTo>
                    <a:pt x="442" y="48"/>
                  </a:lnTo>
                  <a:lnTo>
                    <a:pt x="460" y="60"/>
                  </a:lnTo>
                  <a:lnTo>
                    <a:pt x="478" y="72"/>
                  </a:lnTo>
                  <a:lnTo>
                    <a:pt x="502" y="84"/>
                  </a:lnTo>
                  <a:lnTo>
                    <a:pt x="532" y="96"/>
                  </a:lnTo>
                  <a:lnTo>
                    <a:pt x="568" y="108"/>
                  </a:lnTo>
                  <a:lnTo>
                    <a:pt x="610" y="120"/>
                  </a:lnTo>
                  <a:lnTo>
                    <a:pt x="652" y="132"/>
                  </a:lnTo>
                  <a:lnTo>
                    <a:pt x="706" y="144"/>
                  </a:lnTo>
                  <a:lnTo>
                    <a:pt x="759" y="150"/>
                  </a:lnTo>
                  <a:lnTo>
                    <a:pt x="819" y="156"/>
                  </a:lnTo>
                  <a:lnTo>
                    <a:pt x="879" y="156"/>
                  </a:lnTo>
                  <a:lnTo>
                    <a:pt x="945" y="150"/>
                  </a:lnTo>
                  <a:lnTo>
                    <a:pt x="1016" y="138"/>
                  </a:lnTo>
                  <a:lnTo>
                    <a:pt x="1058" y="132"/>
                  </a:lnTo>
                  <a:lnTo>
                    <a:pt x="1100" y="120"/>
                  </a:lnTo>
                  <a:lnTo>
                    <a:pt x="1142" y="108"/>
                  </a:lnTo>
                  <a:lnTo>
                    <a:pt x="1178" y="96"/>
                  </a:lnTo>
                  <a:lnTo>
                    <a:pt x="1220" y="84"/>
                  </a:lnTo>
                  <a:lnTo>
                    <a:pt x="1262" y="66"/>
                  </a:lnTo>
                  <a:lnTo>
                    <a:pt x="1309" y="48"/>
                  </a:lnTo>
                  <a:lnTo>
                    <a:pt x="1333" y="42"/>
                  </a:lnTo>
                  <a:lnTo>
                    <a:pt x="1345" y="36"/>
                  </a:lnTo>
                  <a:lnTo>
                    <a:pt x="1357" y="36"/>
                  </a:lnTo>
                  <a:lnTo>
                    <a:pt x="1375" y="36"/>
                  </a:lnTo>
                  <a:lnTo>
                    <a:pt x="1387" y="36"/>
                  </a:lnTo>
                  <a:lnTo>
                    <a:pt x="1399" y="36"/>
                  </a:lnTo>
                  <a:lnTo>
                    <a:pt x="1411" y="42"/>
                  </a:lnTo>
                  <a:lnTo>
                    <a:pt x="1429" y="42"/>
                  </a:lnTo>
                  <a:lnTo>
                    <a:pt x="1441" y="48"/>
                  </a:lnTo>
                  <a:lnTo>
                    <a:pt x="1459" y="60"/>
                  </a:lnTo>
                  <a:lnTo>
                    <a:pt x="1477" y="66"/>
                  </a:lnTo>
                  <a:lnTo>
                    <a:pt x="1483" y="72"/>
                  </a:lnTo>
                  <a:lnTo>
                    <a:pt x="1495" y="78"/>
                  </a:lnTo>
                  <a:lnTo>
                    <a:pt x="1507" y="84"/>
                  </a:lnTo>
                  <a:lnTo>
                    <a:pt x="1525" y="84"/>
                  </a:lnTo>
                  <a:lnTo>
                    <a:pt x="1561" y="90"/>
                  </a:lnTo>
                  <a:lnTo>
                    <a:pt x="1602" y="96"/>
                  </a:lnTo>
                  <a:lnTo>
                    <a:pt x="1644" y="102"/>
                  </a:lnTo>
                  <a:lnTo>
                    <a:pt x="1692" y="102"/>
                  </a:lnTo>
                  <a:lnTo>
                    <a:pt x="1794" y="102"/>
                  </a:lnTo>
                  <a:lnTo>
                    <a:pt x="1895" y="102"/>
                  </a:lnTo>
                  <a:lnTo>
                    <a:pt x="1938" y="102"/>
                  </a:lnTo>
                  <a:lnTo>
                    <a:pt x="1971" y="96"/>
                  </a:lnTo>
                  <a:lnTo>
                    <a:pt x="2019" y="77"/>
                  </a:lnTo>
                  <a:lnTo>
                    <a:pt x="2063" y="57"/>
                  </a:lnTo>
                  <a:lnTo>
                    <a:pt x="2111" y="38"/>
                  </a:lnTo>
                  <a:lnTo>
                    <a:pt x="2145" y="18"/>
                  </a:lnTo>
                  <a:lnTo>
                    <a:pt x="2172" y="9"/>
                  </a:lnTo>
                  <a:lnTo>
                    <a:pt x="2202" y="0"/>
                  </a:lnTo>
                  <a:lnTo>
                    <a:pt x="2235" y="3"/>
                  </a:lnTo>
                  <a:lnTo>
                    <a:pt x="2250" y="24"/>
                  </a:lnTo>
                  <a:lnTo>
                    <a:pt x="2262" y="51"/>
                  </a:lnTo>
                  <a:lnTo>
                    <a:pt x="2290" y="72"/>
                  </a:lnTo>
                  <a:lnTo>
                    <a:pt x="2296" y="78"/>
                  </a:lnTo>
                  <a:lnTo>
                    <a:pt x="2308" y="84"/>
                  </a:lnTo>
                  <a:lnTo>
                    <a:pt x="2326" y="90"/>
                  </a:lnTo>
                  <a:lnTo>
                    <a:pt x="2350" y="102"/>
                  </a:lnTo>
                  <a:lnTo>
                    <a:pt x="2380" y="108"/>
                  </a:lnTo>
                  <a:lnTo>
                    <a:pt x="2416" y="114"/>
                  </a:lnTo>
                  <a:lnTo>
                    <a:pt x="2446" y="108"/>
                  </a:lnTo>
                  <a:lnTo>
                    <a:pt x="2481" y="108"/>
                  </a:lnTo>
                  <a:lnTo>
                    <a:pt x="2511" y="102"/>
                  </a:lnTo>
                  <a:lnTo>
                    <a:pt x="2541" y="96"/>
                  </a:lnTo>
                  <a:lnTo>
                    <a:pt x="2559" y="96"/>
                  </a:lnTo>
                  <a:lnTo>
                    <a:pt x="2595" y="84"/>
                  </a:lnTo>
                  <a:lnTo>
                    <a:pt x="2619" y="72"/>
                  </a:lnTo>
                  <a:lnTo>
                    <a:pt x="2643" y="54"/>
                  </a:lnTo>
                  <a:lnTo>
                    <a:pt x="2661" y="42"/>
                  </a:lnTo>
                  <a:lnTo>
                    <a:pt x="2673" y="24"/>
                  </a:lnTo>
                  <a:lnTo>
                    <a:pt x="2697" y="18"/>
                  </a:lnTo>
                  <a:lnTo>
                    <a:pt x="2715" y="24"/>
                  </a:lnTo>
                  <a:lnTo>
                    <a:pt x="2715" y="48"/>
                  </a:lnTo>
                  <a:lnTo>
                    <a:pt x="2709" y="78"/>
                  </a:lnTo>
                  <a:lnTo>
                    <a:pt x="2709" y="108"/>
                  </a:lnTo>
                  <a:lnTo>
                    <a:pt x="2727" y="114"/>
                  </a:lnTo>
                  <a:lnTo>
                    <a:pt x="2744" y="120"/>
                  </a:lnTo>
                  <a:lnTo>
                    <a:pt x="2768" y="126"/>
                  </a:lnTo>
                  <a:lnTo>
                    <a:pt x="2792" y="132"/>
                  </a:lnTo>
                  <a:lnTo>
                    <a:pt x="2816" y="132"/>
                  </a:lnTo>
                  <a:lnTo>
                    <a:pt x="2846" y="132"/>
                  </a:lnTo>
                  <a:lnTo>
                    <a:pt x="2870" y="132"/>
                  </a:lnTo>
                  <a:lnTo>
                    <a:pt x="2906" y="132"/>
                  </a:lnTo>
                  <a:lnTo>
                    <a:pt x="2972" y="126"/>
                  </a:lnTo>
                  <a:lnTo>
                    <a:pt x="3049" y="114"/>
                  </a:lnTo>
                  <a:lnTo>
                    <a:pt x="3127" y="102"/>
                  </a:lnTo>
                  <a:lnTo>
                    <a:pt x="3205" y="90"/>
                  </a:lnTo>
                  <a:lnTo>
                    <a:pt x="3336" y="78"/>
                  </a:lnTo>
                  <a:lnTo>
                    <a:pt x="3426" y="72"/>
                  </a:lnTo>
                  <a:lnTo>
                    <a:pt x="3456" y="66"/>
                  </a:lnTo>
                  <a:lnTo>
                    <a:pt x="3462" y="66"/>
                  </a:lnTo>
                  <a:lnTo>
                    <a:pt x="3474" y="60"/>
                  </a:lnTo>
                  <a:lnTo>
                    <a:pt x="3486" y="48"/>
                  </a:lnTo>
                  <a:lnTo>
                    <a:pt x="3498" y="48"/>
                  </a:lnTo>
                  <a:lnTo>
                    <a:pt x="3510" y="42"/>
                  </a:lnTo>
                  <a:lnTo>
                    <a:pt x="3522" y="42"/>
                  </a:lnTo>
                  <a:lnTo>
                    <a:pt x="3534" y="36"/>
                  </a:lnTo>
                  <a:lnTo>
                    <a:pt x="3546" y="36"/>
                  </a:lnTo>
                  <a:lnTo>
                    <a:pt x="3564" y="36"/>
                  </a:lnTo>
                  <a:lnTo>
                    <a:pt x="3582" y="42"/>
                  </a:lnTo>
                  <a:lnTo>
                    <a:pt x="3600" y="42"/>
                  </a:lnTo>
                  <a:lnTo>
                    <a:pt x="3617" y="54"/>
                  </a:lnTo>
                  <a:lnTo>
                    <a:pt x="3635" y="60"/>
                  </a:lnTo>
                  <a:lnTo>
                    <a:pt x="3647" y="66"/>
                  </a:lnTo>
                  <a:lnTo>
                    <a:pt x="3659" y="72"/>
                  </a:lnTo>
                  <a:lnTo>
                    <a:pt x="3689" y="78"/>
                  </a:lnTo>
                  <a:lnTo>
                    <a:pt x="3731" y="90"/>
                  </a:lnTo>
                  <a:lnTo>
                    <a:pt x="3767" y="96"/>
                  </a:lnTo>
                  <a:lnTo>
                    <a:pt x="3815" y="102"/>
                  </a:lnTo>
                  <a:lnTo>
                    <a:pt x="3863" y="102"/>
                  </a:lnTo>
                  <a:lnTo>
                    <a:pt x="3916" y="102"/>
                  </a:lnTo>
                  <a:lnTo>
                    <a:pt x="3970" y="102"/>
                  </a:lnTo>
                  <a:lnTo>
                    <a:pt x="4024" y="102"/>
                  </a:lnTo>
                  <a:lnTo>
                    <a:pt x="4078" y="102"/>
                  </a:lnTo>
                  <a:lnTo>
                    <a:pt x="4132" y="96"/>
                  </a:lnTo>
                  <a:lnTo>
                    <a:pt x="4186" y="90"/>
                  </a:lnTo>
                  <a:lnTo>
                    <a:pt x="4239" y="78"/>
                  </a:lnTo>
                  <a:lnTo>
                    <a:pt x="4287" y="72"/>
                  </a:lnTo>
                  <a:lnTo>
                    <a:pt x="4341" y="54"/>
                  </a:lnTo>
                  <a:lnTo>
                    <a:pt x="4383" y="42"/>
                  </a:lnTo>
                  <a:lnTo>
                    <a:pt x="4419" y="30"/>
                  </a:lnTo>
                  <a:lnTo>
                    <a:pt x="4449" y="18"/>
                  </a:lnTo>
                  <a:lnTo>
                    <a:pt x="4478" y="12"/>
                  </a:lnTo>
                  <a:lnTo>
                    <a:pt x="4502" y="6"/>
                  </a:lnTo>
                  <a:lnTo>
                    <a:pt x="4526" y="0"/>
                  </a:lnTo>
                  <a:lnTo>
                    <a:pt x="4544" y="0"/>
                  </a:lnTo>
                  <a:lnTo>
                    <a:pt x="4562" y="0"/>
                  </a:lnTo>
                  <a:lnTo>
                    <a:pt x="4574" y="6"/>
                  </a:lnTo>
                  <a:lnTo>
                    <a:pt x="4586" y="12"/>
                  </a:lnTo>
                  <a:lnTo>
                    <a:pt x="4598" y="18"/>
                  </a:lnTo>
                  <a:lnTo>
                    <a:pt x="4604" y="24"/>
                  </a:lnTo>
                  <a:lnTo>
                    <a:pt x="4610" y="30"/>
                  </a:lnTo>
                  <a:lnTo>
                    <a:pt x="4616" y="36"/>
                  </a:lnTo>
                  <a:lnTo>
                    <a:pt x="4622" y="48"/>
                  </a:lnTo>
                  <a:lnTo>
                    <a:pt x="4628" y="60"/>
                  </a:lnTo>
                  <a:lnTo>
                    <a:pt x="4634" y="66"/>
                  </a:lnTo>
                  <a:lnTo>
                    <a:pt x="4640" y="78"/>
                  </a:lnTo>
                  <a:lnTo>
                    <a:pt x="4652" y="84"/>
                  </a:lnTo>
                  <a:lnTo>
                    <a:pt x="4670" y="90"/>
                  </a:lnTo>
                  <a:lnTo>
                    <a:pt x="4682" y="96"/>
                  </a:lnTo>
                  <a:lnTo>
                    <a:pt x="4706" y="102"/>
                  </a:lnTo>
                  <a:lnTo>
                    <a:pt x="4724" y="108"/>
                  </a:lnTo>
                  <a:lnTo>
                    <a:pt x="4748" y="114"/>
                  </a:lnTo>
                  <a:lnTo>
                    <a:pt x="4771" y="114"/>
                  </a:lnTo>
                  <a:lnTo>
                    <a:pt x="4801" y="114"/>
                  </a:lnTo>
                  <a:lnTo>
                    <a:pt x="4831" y="108"/>
                  </a:lnTo>
                  <a:lnTo>
                    <a:pt x="4861" y="102"/>
                  </a:lnTo>
                  <a:lnTo>
                    <a:pt x="4891" y="96"/>
                  </a:lnTo>
                  <a:lnTo>
                    <a:pt x="4927" y="84"/>
                  </a:lnTo>
                  <a:lnTo>
                    <a:pt x="4957" y="66"/>
                  </a:lnTo>
                  <a:lnTo>
                    <a:pt x="4993" y="48"/>
                  </a:lnTo>
                  <a:lnTo>
                    <a:pt x="5017" y="36"/>
                  </a:lnTo>
                  <a:lnTo>
                    <a:pt x="5029" y="30"/>
                  </a:lnTo>
                  <a:lnTo>
                    <a:pt x="5061" y="24"/>
                  </a:lnTo>
                  <a:lnTo>
                    <a:pt x="5091" y="17"/>
                  </a:lnTo>
                  <a:lnTo>
                    <a:pt x="5118" y="14"/>
                  </a:lnTo>
                  <a:lnTo>
                    <a:pt x="5145" y="9"/>
                  </a:lnTo>
                  <a:lnTo>
                    <a:pt x="5175" y="9"/>
                  </a:lnTo>
                  <a:lnTo>
                    <a:pt x="5199" y="8"/>
                  </a:lnTo>
                  <a:lnTo>
                    <a:pt x="5219" y="9"/>
                  </a:lnTo>
                  <a:lnTo>
                    <a:pt x="5238" y="9"/>
                  </a:lnTo>
                  <a:lnTo>
                    <a:pt x="5258" y="11"/>
                  </a:lnTo>
                  <a:lnTo>
                    <a:pt x="5280" y="9"/>
                  </a:lnTo>
                  <a:lnTo>
                    <a:pt x="5304" y="11"/>
                  </a:lnTo>
                  <a:lnTo>
                    <a:pt x="5327" y="8"/>
                  </a:lnTo>
                  <a:lnTo>
                    <a:pt x="5351" y="8"/>
                  </a:lnTo>
                  <a:lnTo>
                    <a:pt x="5390" y="9"/>
                  </a:lnTo>
                  <a:lnTo>
                    <a:pt x="5435" y="24"/>
                  </a:lnTo>
                  <a:lnTo>
                    <a:pt x="5447" y="30"/>
                  </a:lnTo>
                  <a:lnTo>
                    <a:pt x="5453" y="36"/>
                  </a:lnTo>
                  <a:lnTo>
                    <a:pt x="5453" y="42"/>
                  </a:lnTo>
                  <a:lnTo>
                    <a:pt x="5459" y="48"/>
                  </a:lnTo>
                  <a:lnTo>
                    <a:pt x="5459" y="54"/>
                  </a:lnTo>
                  <a:lnTo>
                    <a:pt x="5459" y="60"/>
                  </a:lnTo>
                  <a:lnTo>
                    <a:pt x="5459" y="66"/>
                  </a:lnTo>
                  <a:lnTo>
                    <a:pt x="5465" y="66"/>
                  </a:lnTo>
                  <a:lnTo>
                    <a:pt x="5465" y="72"/>
                  </a:lnTo>
                  <a:lnTo>
                    <a:pt x="5477" y="72"/>
                  </a:lnTo>
                  <a:lnTo>
                    <a:pt x="5489" y="78"/>
                  </a:lnTo>
                  <a:lnTo>
                    <a:pt x="5501" y="84"/>
                  </a:lnTo>
                  <a:lnTo>
                    <a:pt x="5519" y="84"/>
                  </a:lnTo>
                  <a:lnTo>
                    <a:pt x="5555" y="90"/>
                  </a:lnTo>
                  <a:lnTo>
                    <a:pt x="5603" y="90"/>
                  </a:lnTo>
                  <a:lnTo>
                    <a:pt x="5656" y="90"/>
                  </a:lnTo>
                  <a:lnTo>
                    <a:pt x="5710" y="84"/>
                  </a:lnTo>
                  <a:lnTo>
                    <a:pt x="5740" y="78"/>
                  </a:lnTo>
                  <a:lnTo>
                    <a:pt x="5770" y="72"/>
                  </a:lnTo>
                  <a:lnTo>
                    <a:pt x="5770" y="90"/>
                  </a:lnTo>
                  <a:lnTo>
                    <a:pt x="5770" y="90"/>
                  </a:lnTo>
                  <a:lnTo>
                    <a:pt x="5740" y="96"/>
                  </a:lnTo>
                  <a:lnTo>
                    <a:pt x="5710" y="102"/>
                  </a:lnTo>
                  <a:lnTo>
                    <a:pt x="5656" y="108"/>
                  </a:lnTo>
                  <a:lnTo>
                    <a:pt x="5603" y="108"/>
                  </a:lnTo>
                  <a:lnTo>
                    <a:pt x="5555" y="108"/>
                  </a:lnTo>
                  <a:lnTo>
                    <a:pt x="5519" y="102"/>
                  </a:lnTo>
                  <a:lnTo>
                    <a:pt x="5501" y="102"/>
                  </a:lnTo>
                  <a:lnTo>
                    <a:pt x="5489" y="96"/>
                  </a:lnTo>
                  <a:lnTo>
                    <a:pt x="5477" y="90"/>
                  </a:lnTo>
                  <a:lnTo>
                    <a:pt x="5465" y="90"/>
                  </a:lnTo>
                  <a:lnTo>
                    <a:pt x="5465" y="84"/>
                  </a:lnTo>
                  <a:lnTo>
                    <a:pt x="5459" y="84"/>
                  </a:lnTo>
                  <a:lnTo>
                    <a:pt x="5459" y="78"/>
                  </a:lnTo>
                  <a:lnTo>
                    <a:pt x="5459" y="72"/>
                  </a:lnTo>
                  <a:lnTo>
                    <a:pt x="5459" y="66"/>
                  </a:lnTo>
                  <a:lnTo>
                    <a:pt x="5453" y="60"/>
                  </a:lnTo>
                  <a:lnTo>
                    <a:pt x="5453" y="54"/>
                  </a:lnTo>
                  <a:lnTo>
                    <a:pt x="5447" y="48"/>
                  </a:lnTo>
                  <a:lnTo>
                    <a:pt x="5435" y="42"/>
                  </a:lnTo>
                  <a:lnTo>
                    <a:pt x="5429" y="36"/>
                  </a:lnTo>
                  <a:lnTo>
                    <a:pt x="5423" y="36"/>
                  </a:lnTo>
                  <a:lnTo>
                    <a:pt x="5405" y="30"/>
                  </a:lnTo>
                  <a:lnTo>
                    <a:pt x="5393" y="30"/>
                  </a:lnTo>
                  <a:lnTo>
                    <a:pt x="5370" y="23"/>
                  </a:lnTo>
                  <a:lnTo>
                    <a:pt x="5346" y="24"/>
                  </a:lnTo>
                  <a:lnTo>
                    <a:pt x="5325" y="27"/>
                  </a:lnTo>
                  <a:lnTo>
                    <a:pt x="5298" y="29"/>
                  </a:lnTo>
                  <a:lnTo>
                    <a:pt x="5270" y="29"/>
                  </a:lnTo>
                  <a:lnTo>
                    <a:pt x="5247" y="26"/>
                  </a:lnTo>
                  <a:lnTo>
                    <a:pt x="5219" y="24"/>
                  </a:lnTo>
                  <a:lnTo>
                    <a:pt x="5199" y="21"/>
                  </a:lnTo>
                  <a:lnTo>
                    <a:pt x="5174" y="2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accent2">
                    <a:gamma/>
                    <a:tint val="9686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144" name="Rectangle 24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00200"/>
            <a:ext cx="7772400" cy="1828800"/>
          </a:xfrm>
        </p:spPr>
        <p:txBody>
          <a:bodyPr/>
          <a:lstStyle>
            <a:lvl1pPr>
              <a:defRPr sz="4267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5145" name="Rectangle 2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7" name="Rectangle 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8" name="Rectangle 2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BEACA-79DD-4956-83A8-97B3B7D2862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955694"/>
      </p:ext>
    </p:extLst>
  </p:cSld>
  <p:clrMapOvr>
    <a:masterClrMapping/>
  </p:clrMapOvr>
  <p:transition>
    <p:split orient="vert" dir="in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324ED-115E-4387-B9EA-7D1F33B8E45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3031744"/>
      </p:ext>
    </p:extLst>
  </p:cSld>
  <p:clrMapOvr>
    <a:masterClrMapping/>
  </p:clrMapOvr>
  <p:transition>
    <p:split orient="vert" dir="in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556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778"/>
            </a:lvl1pPr>
            <a:lvl2pPr marL="406405" indent="0">
              <a:buNone/>
              <a:defRPr sz="1600"/>
            </a:lvl2pPr>
            <a:lvl3pPr marL="812810" indent="0">
              <a:buNone/>
              <a:defRPr sz="1422"/>
            </a:lvl3pPr>
            <a:lvl4pPr marL="1219215" indent="0">
              <a:buNone/>
              <a:defRPr sz="1244"/>
            </a:lvl4pPr>
            <a:lvl5pPr marL="1625620" indent="0">
              <a:buNone/>
              <a:defRPr sz="1244"/>
            </a:lvl5pPr>
            <a:lvl6pPr marL="2032025" indent="0">
              <a:buNone/>
              <a:defRPr sz="1244"/>
            </a:lvl6pPr>
            <a:lvl7pPr marL="2438430" indent="0">
              <a:buNone/>
              <a:defRPr sz="1244"/>
            </a:lvl7pPr>
            <a:lvl8pPr marL="2844836" indent="0">
              <a:buNone/>
              <a:defRPr sz="1244"/>
            </a:lvl8pPr>
            <a:lvl9pPr marL="3251241" indent="0">
              <a:buNone/>
              <a:defRPr sz="1244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70B53-987B-4B83-BFAB-E2FE37EE18B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185971"/>
      </p:ext>
    </p:extLst>
  </p:cSld>
  <p:clrMapOvr>
    <a:masterClrMapping/>
  </p:clrMapOvr>
  <p:transition>
    <p:split orient="vert" dir="in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1EF1F-9FC8-40C5-8F00-4946C9E2E07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407671"/>
      </p:ext>
    </p:extLst>
  </p:cSld>
  <p:clrMapOvr>
    <a:masterClrMapping/>
  </p:clrMapOvr>
  <p:transition>
    <p:split orient="vert" dir="in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FF427-632A-4E01-AB3E-C19AFB23B09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9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023263"/>
      </p:ext>
    </p:extLst>
  </p:cSld>
  <p:clrMapOvr>
    <a:masterClrMapping/>
  </p:clrMapOvr>
  <p:transition>
    <p:split orient="vert" dir="in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F4E7F-94A8-4559-A057-146C566F21C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5361654"/>
      </p:ext>
    </p:extLst>
  </p:cSld>
  <p:clrMapOvr>
    <a:masterClrMapping/>
  </p:clrMapOvr>
  <p:transition>
    <p:split orient="vert" dir="in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AF1AE-1A4C-46C8-99EE-D2CB381DB4F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068261"/>
      </p:ext>
    </p:extLst>
  </p:cSld>
  <p:clrMapOvr>
    <a:masterClrMapping/>
  </p:clrMapOvr>
  <p:transition>
    <p:split orient="vert" dir="in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F4BF91-93F5-4919-B609-61EDBD3C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EFD5E-3763-477E-AEBE-B552C84FCDBB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555555-990F-4DC6-9DB3-5A765AE4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597422-F9B8-40CC-881A-0BDF0CB7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4E5381-A3D5-44D4-9A3F-FC1ADED30CA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921929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301BA-8C6D-4E86-8B51-1548384D729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307949"/>
      </p:ext>
    </p:extLst>
  </p:cSld>
  <p:clrMapOvr>
    <a:masterClrMapping/>
  </p:clrMapOvr>
  <p:transition>
    <p:split orient="vert" dir="in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844"/>
            </a:lvl1pPr>
            <a:lvl2pPr marL="406405" indent="0">
              <a:buNone/>
              <a:defRPr sz="2489"/>
            </a:lvl2pPr>
            <a:lvl3pPr marL="812810" indent="0">
              <a:buNone/>
              <a:defRPr sz="2133"/>
            </a:lvl3pPr>
            <a:lvl4pPr marL="1219215" indent="0">
              <a:buNone/>
              <a:defRPr sz="1778"/>
            </a:lvl4pPr>
            <a:lvl5pPr marL="1625620" indent="0">
              <a:buNone/>
              <a:defRPr sz="1778"/>
            </a:lvl5pPr>
            <a:lvl6pPr marL="2032025" indent="0">
              <a:buNone/>
              <a:defRPr sz="1778"/>
            </a:lvl6pPr>
            <a:lvl7pPr marL="2438430" indent="0">
              <a:buNone/>
              <a:defRPr sz="1778"/>
            </a:lvl7pPr>
            <a:lvl8pPr marL="2844836" indent="0">
              <a:buNone/>
              <a:defRPr sz="1778"/>
            </a:lvl8pPr>
            <a:lvl9pPr marL="3251241" indent="0">
              <a:buNone/>
              <a:defRPr sz="1778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B7E6C-7466-46BE-8894-8478A8698F5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796190"/>
      </p:ext>
    </p:extLst>
  </p:cSld>
  <p:clrMapOvr>
    <a:masterClrMapping/>
  </p:clrMapOvr>
  <p:transition>
    <p:split orient="vert" dir="in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34BBE-57FE-48B9-A01D-2BEBE7FE417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3908096"/>
      </p:ext>
    </p:extLst>
  </p:cSld>
  <p:clrMapOvr>
    <a:masterClrMapping/>
  </p:clrMapOvr>
  <p:transition>
    <p:split orient="vert" dir="in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20B03-FE29-4360-9BDA-C72D4C314F9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928136"/>
      </p:ext>
    </p:extLst>
  </p:cSld>
  <p:clrMapOvr>
    <a:masterClrMapping/>
  </p:clrMapOvr>
  <p:transition>
    <p:split orient="vert" dir="in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06278-45FA-471C-94C9-5D3E602DC359}" type="slidenum">
              <a:rPr lang="pt-BR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8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E029A3-EA8E-4E2C-B915-E284CE260530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3743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BA263-F4B6-4825-A95F-D6EB0FEA0140}" type="slidenum">
              <a:rPr lang="pt-BR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6130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B2C431-2E88-42A9-A0CF-19596887AF37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915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2EDCC-7EB4-4CD5-A754-93946D62DE28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4232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6C927A-D72E-4466-BDFC-09BF24309FC6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574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71EB810A-3E95-4E08-BDBC-0FD1B976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348ACB-5C35-43DA-822C-F61FFE1A87A5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92658BA6-2782-4998-9111-C8A7D003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A6B4FCB-9D05-4673-A292-1574F3A9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8DAEF9-2D34-4DF1-9DA1-BFA2EB0606F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312554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60A592-EE31-4FD1-8984-23A6234D7B9D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4754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6D25E5-6AA7-4ECD-AC8E-80CA68CAC2CB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5295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2A934D38-52D1-4640-AEC0-C9B704617665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6502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B0988-4DA4-4F28-9584-74B851867CDC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3148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9D8510-F1EE-46ED-8451-C9BEB57F1BAF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50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B53A9493-9ECB-4D4A-84E3-A39EB51F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15F33-FF71-4B80-9BFD-D87E06EE92EF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102E13EB-0D55-4FCD-96F6-6F9485AD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3ADF4659-17AD-41CB-B8EF-99E416B3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9BBDB-3EC9-43FD-A201-45B20C5AEFE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2815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028789F0-8680-4D29-A447-AD7ACA80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54793-0D9A-457D-9538-08A0A57E3323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1C14576B-380F-49C0-9BE1-E78A1C87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FA362139-3889-4602-AC4C-60DFB9AE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8E3CBC-78C8-4F1A-837A-D4B2CE3C21D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14779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9262C986-8495-43EE-8726-0CB364D2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62C97-DCF6-43BE-8059-E04D58B0B50F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149229C7-C7C8-47CD-93A6-81971AFE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D7ACCE49-7EC1-47BD-982D-3A8B9B12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D37B8F-05AB-4D69-B927-A0F2CD47255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114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F22FFDB3-8CF8-4025-BA90-5CF74DD8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A30077-A599-4AC5-97EA-A0C6436BEC5F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E79ACC66-6093-437E-A57F-46F4C07C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073FB988-18B3-41BA-9276-68416053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14A3A1-7B06-41E5-8C3F-9F1F0054075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19343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12BA9561-5C44-4584-A69F-D743ADCA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55531-A476-454B-B73F-AC6EB460F750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6B601F71-1904-468D-A79E-80874D09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0F626856-694E-43E2-8FC8-3B911F89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AC87B7-7D17-487E-9BF0-3FDAA115A39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707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17042C7D-0DF6-4D10-ABDC-07EDC3EC819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EFED901B-581E-4E49-8B4F-E6EDA19E24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3F75D8-C5EC-4A84-B126-329767584F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D49BC3B-5230-4D47-B78F-BBEE27579666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83A22-3FA8-48F3-A540-AAC261B1E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B7297A-DA62-4987-862E-0C85BEACE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A5265D33-6FA5-49AF-854E-2B029B79A3BE}" type="slidenum">
              <a:rPr lang="pt-BR" altLang="pt-BR"/>
              <a:pPr/>
              <a:t>‹nº›</a:t>
            </a:fld>
            <a:endParaRPr lang="pt-BR" altLang="pt-BR"/>
          </a:p>
        </p:txBody>
      </p:sp>
      <p:pic>
        <p:nvPicPr>
          <p:cNvPr id="1031" name="Imagem 6">
            <a:extLst>
              <a:ext uri="{FF2B5EF4-FFF2-40B4-BE49-F238E27FC236}">
                <a16:creationId xmlns:a16="http://schemas.microsoft.com/office/drawing/2014/main" id="{683A887B-3159-4E3A-B5A8-0D77FF0C48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57" r:id="rId4"/>
    <p:sldLayoutId id="2147484358" r:id="rId5"/>
    <p:sldLayoutId id="2147484359" r:id="rId6"/>
    <p:sldLayoutId id="2147484360" r:id="rId7"/>
    <p:sldLayoutId id="2147484361" r:id="rId8"/>
    <p:sldLayoutId id="2147484362" r:id="rId9"/>
    <p:sldLayoutId id="2147484363" r:id="rId10"/>
    <p:sldLayoutId id="214748436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>
            <a:extLst>
              <a:ext uri="{FF2B5EF4-FFF2-40B4-BE49-F238E27FC236}">
                <a16:creationId xmlns:a16="http://schemas.microsoft.com/office/drawing/2014/main" id="{BD19DE1D-E2A1-405A-A9D0-E405D8325D8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2051" name="Espaço Reservado para Texto 2">
            <a:extLst>
              <a:ext uri="{FF2B5EF4-FFF2-40B4-BE49-F238E27FC236}">
                <a16:creationId xmlns:a16="http://schemas.microsoft.com/office/drawing/2014/main" id="{BEBD8978-D5B3-49EF-84BA-264E4129000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A80297-D201-41D5-9048-725A04AF7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CA94935-D702-457D-B265-DC58279E8EDA}" type="datetimeFigureOut">
              <a:rPr lang="pt-BR"/>
              <a:pPr>
                <a:defRPr/>
              </a:pPr>
              <a:t>02/05/2022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E6699C-5C0D-4C68-990F-A99D4D538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B22F40-B97B-479B-A15E-550E292D5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5485630B-CCCA-44E5-9610-D5ADDCA4A14C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2" y="0"/>
            <a:ext cx="9159875" cy="6858000"/>
            <a:chOff x="0" y="0"/>
            <a:chExt cx="5770" cy="4320"/>
          </a:xfrm>
        </p:grpSpPr>
        <p:sp>
          <p:nvSpPr>
            <p:cNvPr id="4099" name="Rectangle 3"/>
            <p:cNvSpPr>
              <a:spLocks noChangeArrowheads="1"/>
            </p:cNvSpPr>
            <p:nvPr userDrawn="1"/>
          </p:nvSpPr>
          <p:spPr bwMode="hidden">
            <a:xfrm>
              <a:off x="5232" y="1"/>
              <a:ext cx="528" cy="431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94118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0" name="Rectangle 4"/>
            <p:cNvSpPr>
              <a:spLocks noChangeArrowheads="1"/>
            </p:cNvSpPr>
            <p:nvPr userDrawn="1"/>
          </p:nvSpPr>
          <p:spPr bwMode="hidden">
            <a:xfrm>
              <a:off x="1056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1" name="Rectangle 5"/>
            <p:cNvSpPr>
              <a:spLocks noChangeArrowheads="1"/>
            </p:cNvSpPr>
            <p:nvPr userDrawn="1"/>
          </p:nvSpPr>
          <p:spPr bwMode="hidden">
            <a:xfrm>
              <a:off x="1728" y="0"/>
              <a:ext cx="43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2" name="Rectangle 6"/>
            <p:cNvSpPr>
              <a:spLocks noChangeArrowheads="1"/>
            </p:cNvSpPr>
            <p:nvPr userDrawn="1"/>
          </p:nvSpPr>
          <p:spPr bwMode="hidden">
            <a:xfrm>
              <a:off x="2256" y="0"/>
              <a:ext cx="240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3" name="Rectangle 7"/>
            <p:cNvSpPr>
              <a:spLocks noChangeArrowheads="1"/>
            </p:cNvSpPr>
            <p:nvPr userDrawn="1"/>
          </p:nvSpPr>
          <p:spPr bwMode="hidden">
            <a:xfrm>
              <a:off x="1344" y="0"/>
              <a:ext cx="38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4" name="Rectangle 8"/>
            <p:cNvSpPr>
              <a:spLocks noChangeArrowheads="1"/>
            </p:cNvSpPr>
            <p:nvPr userDrawn="1"/>
          </p:nvSpPr>
          <p:spPr bwMode="hidden">
            <a:xfrm>
              <a:off x="480" y="0"/>
              <a:ext cx="576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5" name="Rectangle 9"/>
            <p:cNvSpPr>
              <a:spLocks noChangeArrowheads="1"/>
            </p:cNvSpPr>
            <p:nvPr userDrawn="1"/>
          </p:nvSpPr>
          <p:spPr bwMode="hidden">
            <a:xfrm>
              <a:off x="288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8470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 userDrawn="1"/>
          </p:nvSpPr>
          <p:spPr bwMode="hidden">
            <a:xfrm>
              <a:off x="0" y="0"/>
              <a:ext cx="288" cy="4320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 userDrawn="1"/>
          </p:nvSpPr>
          <p:spPr bwMode="hidden">
            <a:xfrm>
              <a:off x="2160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8" name="Rectangle 12"/>
            <p:cNvSpPr>
              <a:spLocks noChangeArrowheads="1"/>
            </p:cNvSpPr>
            <p:nvPr userDrawn="1"/>
          </p:nvSpPr>
          <p:spPr bwMode="hidden">
            <a:xfrm>
              <a:off x="2784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9" name="Rectangle 13"/>
            <p:cNvSpPr>
              <a:spLocks noChangeArrowheads="1"/>
            </p:cNvSpPr>
            <p:nvPr userDrawn="1"/>
          </p:nvSpPr>
          <p:spPr bwMode="hidden">
            <a:xfrm>
              <a:off x="1248" y="0"/>
              <a:ext cx="144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0" name="Rectangle 14"/>
            <p:cNvSpPr>
              <a:spLocks noChangeArrowheads="1"/>
            </p:cNvSpPr>
            <p:nvPr userDrawn="1"/>
          </p:nvSpPr>
          <p:spPr bwMode="hidden">
            <a:xfrm>
              <a:off x="3300" y="0"/>
              <a:ext cx="252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1" name="Rectangle 15"/>
            <p:cNvSpPr>
              <a:spLocks noChangeArrowheads="1"/>
            </p:cNvSpPr>
            <p:nvPr userDrawn="1"/>
          </p:nvSpPr>
          <p:spPr bwMode="hidden">
            <a:xfrm>
              <a:off x="4656" y="0"/>
              <a:ext cx="14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2" name="Rectangle 16"/>
            <p:cNvSpPr>
              <a:spLocks noChangeArrowheads="1"/>
            </p:cNvSpPr>
            <p:nvPr userDrawn="1"/>
          </p:nvSpPr>
          <p:spPr bwMode="hidden">
            <a:xfrm>
              <a:off x="4608" y="0"/>
              <a:ext cx="67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3" name="Rectangle 17"/>
            <p:cNvSpPr>
              <a:spLocks noChangeArrowheads="1"/>
            </p:cNvSpPr>
            <p:nvPr userDrawn="1"/>
          </p:nvSpPr>
          <p:spPr bwMode="hidden">
            <a:xfrm>
              <a:off x="3504" y="0"/>
              <a:ext cx="62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4" name="Rectangle 18"/>
            <p:cNvSpPr>
              <a:spLocks noChangeArrowheads="1"/>
            </p:cNvSpPr>
            <p:nvPr userDrawn="1"/>
          </p:nvSpPr>
          <p:spPr bwMode="hidden">
            <a:xfrm>
              <a:off x="3840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5" name="Rectangle 19"/>
            <p:cNvSpPr>
              <a:spLocks noChangeArrowheads="1"/>
            </p:cNvSpPr>
            <p:nvPr userDrawn="1"/>
          </p:nvSpPr>
          <p:spPr bwMode="hidden">
            <a:xfrm>
              <a:off x="4368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6" name="Rectangle 20"/>
            <p:cNvSpPr>
              <a:spLocks noChangeArrowheads="1"/>
            </p:cNvSpPr>
            <p:nvPr userDrawn="1"/>
          </p:nvSpPr>
          <p:spPr bwMode="hidden">
            <a:xfrm>
              <a:off x="2680" y="0"/>
              <a:ext cx="15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7" name="Rectangle 21"/>
            <p:cNvSpPr>
              <a:spLocks noChangeArrowheads="1"/>
            </p:cNvSpPr>
            <p:nvPr userDrawn="1"/>
          </p:nvSpPr>
          <p:spPr bwMode="hidden">
            <a:xfrm>
              <a:off x="2366" y="0"/>
              <a:ext cx="336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8" name="Freeform 22"/>
            <p:cNvSpPr>
              <a:spLocks/>
            </p:cNvSpPr>
            <p:nvPr userDrawn="1"/>
          </p:nvSpPr>
          <p:spPr bwMode="hidden">
            <a:xfrm>
              <a:off x="1" y="3875"/>
              <a:ext cx="5760" cy="445"/>
            </a:xfrm>
            <a:custGeom>
              <a:avLst/>
              <a:gdLst/>
              <a:ahLst/>
              <a:cxnLst>
                <a:cxn ang="0">
                  <a:pos x="5700" y="86"/>
                </a:cxn>
                <a:cxn ang="0">
                  <a:pos x="5508" y="86"/>
                </a:cxn>
                <a:cxn ang="0">
                  <a:pos x="5454" y="76"/>
                </a:cxn>
                <a:cxn ang="0">
                  <a:pos x="5448" y="65"/>
                </a:cxn>
                <a:cxn ang="0">
                  <a:pos x="5442" y="44"/>
                </a:cxn>
                <a:cxn ang="0">
                  <a:pos x="5414" y="18"/>
                </a:cxn>
                <a:cxn ang="0">
                  <a:pos x="5332" y="7"/>
                </a:cxn>
                <a:cxn ang="0">
                  <a:pos x="5051" y="22"/>
                </a:cxn>
                <a:cxn ang="0">
                  <a:pos x="4986" y="55"/>
                </a:cxn>
                <a:cxn ang="0">
                  <a:pos x="4854" y="102"/>
                </a:cxn>
                <a:cxn ang="0">
                  <a:pos x="4740" y="112"/>
                </a:cxn>
                <a:cxn ang="0">
                  <a:pos x="4662" y="91"/>
                </a:cxn>
                <a:cxn ang="0">
                  <a:pos x="4598" y="25"/>
                </a:cxn>
                <a:cxn ang="0">
                  <a:pos x="4514" y="9"/>
                </a:cxn>
                <a:cxn ang="0">
                  <a:pos x="4410" y="39"/>
                </a:cxn>
                <a:cxn ang="0">
                  <a:pos x="4236" y="81"/>
                </a:cxn>
                <a:cxn ang="0">
                  <a:pos x="4020" y="102"/>
                </a:cxn>
                <a:cxn ang="0">
                  <a:pos x="3810" y="102"/>
                </a:cxn>
                <a:cxn ang="0">
                  <a:pos x="3654" y="76"/>
                </a:cxn>
                <a:cxn ang="0">
                  <a:pos x="3594" y="50"/>
                </a:cxn>
                <a:cxn ang="0">
                  <a:pos x="3528" y="44"/>
                </a:cxn>
                <a:cxn ang="0">
                  <a:pos x="3480" y="55"/>
                </a:cxn>
                <a:cxn ang="0">
                  <a:pos x="3420" y="76"/>
                </a:cxn>
                <a:cxn ang="0">
                  <a:pos x="3048" y="112"/>
                </a:cxn>
                <a:cxn ang="0">
                  <a:pos x="2844" y="128"/>
                </a:cxn>
                <a:cxn ang="0">
                  <a:pos x="2742" y="117"/>
                </a:cxn>
                <a:cxn ang="0">
                  <a:pos x="2710" y="56"/>
                </a:cxn>
                <a:cxn ang="0">
                  <a:pos x="2658" y="50"/>
                </a:cxn>
                <a:cxn ang="0">
                  <a:pos x="2558" y="95"/>
                </a:cxn>
                <a:cxn ang="0">
                  <a:pos x="2444" y="109"/>
                </a:cxn>
                <a:cxn ang="0">
                  <a:pos x="2322" y="91"/>
                </a:cxn>
                <a:cxn ang="0">
                  <a:pos x="2274" y="70"/>
                </a:cxn>
                <a:cxn ang="0">
                  <a:pos x="2185" y="3"/>
                </a:cxn>
                <a:cxn ang="0">
                  <a:pos x="2048" y="64"/>
                </a:cxn>
                <a:cxn ang="0">
                  <a:pos x="1794" y="102"/>
                </a:cxn>
                <a:cxn ang="0">
                  <a:pos x="1560" y="91"/>
                </a:cxn>
                <a:cxn ang="0">
                  <a:pos x="1482" y="76"/>
                </a:cxn>
                <a:cxn ang="0">
                  <a:pos x="1428" y="50"/>
                </a:cxn>
                <a:cxn ang="0">
                  <a:pos x="1374" y="44"/>
                </a:cxn>
                <a:cxn ang="0">
                  <a:pos x="1308" y="55"/>
                </a:cxn>
                <a:cxn ang="0">
                  <a:pos x="1140" y="107"/>
                </a:cxn>
                <a:cxn ang="0">
                  <a:pos x="948" y="143"/>
                </a:cxn>
                <a:cxn ang="0">
                  <a:pos x="708" y="138"/>
                </a:cxn>
                <a:cxn ang="0">
                  <a:pos x="534" y="96"/>
                </a:cxn>
                <a:cxn ang="0">
                  <a:pos x="444" y="55"/>
                </a:cxn>
                <a:cxn ang="0">
                  <a:pos x="396" y="34"/>
                </a:cxn>
                <a:cxn ang="0">
                  <a:pos x="378" y="39"/>
                </a:cxn>
                <a:cxn ang="0">
                  <a:pos x="342" y="70"/>
                </a:cxn>
                <a:cxn ang="0">
                  <a:pos x="288" y="96"/>
                </a:cxn>
                <a:cxn ang="0">
                  <a:pos x="192" y="112"/>
                </a:cxn>
                <a:cxn ang="0">
                  <a:pos x="90" y="112"/>
                </a:cxn>
                <a:cxn ang="0">
                  <a:pos x="0" y="96"/>
                </a:cxn>
                <a:cxn ang="0">
                  <a:pos x="5760" y="445"/>
                </a:cxn>
              </a:cxnLst>
              <a:rect l="0" t="0" r="r" b="b"/>
              <a:pathLst>
                <a:path w="5760" h="445">
                  <a:moveTo>
                    <a:pt x="5760" y="445"/>
                  </a:moveTo>
                  <a:lnTo>
                    <a:pt x="5760" y="76"/>
                  </a:lnTo>
                  <a:lnTo>
                    <a:pt x="5730" y="81"/>
                  </a:lnTo>
                  <a:lnTo>
                    <a:pt x="5700" y="86"/>
                  </a:lnTo>
                  <a:lnTo>
                    <a:pt x="5646" y="91"/>
                  </a:lnTo>
                  <a:lnTo>
                    <a:pt x="5592" y="91"/>
                  </a:lnTo>
                  <a:lnTo>
                    <a:pt x="5544" y="91"/>
                  </a:lnTo>
                  <a:lnTo>
                    <a:pt x="5508" y="86"/>
                  </a:lnTo>
                  <a:lnTo>
                    <a:pt x="5490" y="86"/>
                  </a:lnTo>
                  <a:lnTo>
                    <a:pt x="5478" y="81"/>
                  </a:lnTo>
                  <a:lnTo>
                    <a:pt x="5466" y="76"/>
                  </a:lnTo>
                  <a:lnTo>
                    <a:pt x="5454" y="76"/>
                  </a:lnTo>
                  <a:lnTo>
                    <a:pt x="5454" y="70"/>
                  </a:lnTo>
                  <a:lnTo>
                    <a:pt x="5454" y="70"/>
                  </a:lnTo>
                  <a:lnTo>
                    <a:pt x="5448" y="70"/>
                  </a:lnTo>
                  <a:lnTo>
                    <a:pt x="5448" y="65"/>
                  </a:lnTo>
                  <a:lnTo>
                    <a:pt x="5448" y="60"/>
                  </a:lnTo>
                  <a:lnTo>
                    <a:pt x="5448" y="55"/>
                  </a:lnTo>
                  <a:lnTo>
                    <a:pt x="5442" y="50"/>
                  </a:lnTo>
                  <a:lnTo>
                    <a:pt x="5442" y="44"/>
                  </a:lnTo>
                  <a:lnTo>
                    <a:pt x="5436" y="39"/>
                  </a:lnTo>
                  <a:lnTo>
                    <a:pt x="5424" y="34"/>
                  </a:lnTo>
                  <a:lnTo>
                    <a:pt x="5418" y="29"/>
                  </a:lnTo>
                  <a:lnTo>
                    <a:pt x="5414" y="18"/>
                  </a:lnTo>
                  <a:lnTo>
                    <a:pt x="5401" y="16"/>
                  </a:lnTo>
                  <a:lnTo>
                    <a:pt x="5386" y="10"/>
                  </a:lnTo>
                  <a:lnTo>
                    <a:pt x="5368" y="7"/>
                  </a:lnTo>
                  <a:lnTo>
                    <a:pt x="5332" y="7"/>
                  </a:lnTo>
                  <a:lnTo>
                    <a:pt x="5246" y="10"/>
                  </a:lnTo>
                  <a:lnTo>
                    <a:pt x="5144" y="7"/>
                  </a:lnTo>
                  <a:lnTo>
                    <a:pt x="5090" y="16"/>
                  </a:lnTo>
                  <a:lnTo>
                    <a:pt x="5051" y="22"/>
                  </a:lnTo>
                  <a:lnTo>
                    <a:pt x="5036" y="30"/>
                  </a:lnTo>
                  <a:lnTo>
                    <a:pt x="5022" y="39"/>
                  </a:lnTo>
                  <a:lnTo>
                    <a:pt x="5010" y="44"/>
                  </a:lnTo>
                  <a:lnTo>
                    <a:pt x="4986" y="55"/>
                  </a:lnTo>
                  <a:lnTo>
                    <a:pt x="4950" y="70"/>
                  </a:lnTo>
                  <a:lnTo>
                    <a:pt x="4920" y="86"/>
                  </a:lnTo>
                  <a:lnTo>
                    <a:pt x="4884" y="96"/>
                  </a:lnTo>
                  <a:lnTo>
                    <a:pt x="4854" y="102"/>
                  </a:lnTo>
                  <a:lnTo>
                    <a:pt x="4824" y="107"/>
                  </a:lnTo>
                  <a:lnTo>
                    <a:pt x="4794" y="112"/>
                  </a:lnTo>
                  <a:lnTo>
                    <a:pt x="4764" y="112"/>
                  </a:lnTo>
                  <a:lnTo>
                    <a:pt x="4740" y="112"/>
                  </a:lnTo>
                  <a:lnTo>
                    <a:pt x="4716" y="107"/>
                  </a:lnTo>
                  <a:lnTo>
                    <a:pt x="4698" y="102"/>
                  </a:lnTo>
                  <a:lnTo>
                    <a:pt x="4674" y="96"/>
                  </a:lnTo>
                  <a:lnTo>
                    <a:pt x="4662" y="91"/>
                  </a:lnTo>
                  <a:lnTo>
                    <a:pt x="4644" y="86"/>
                  </a:lnTo>
                  <a:lnTo>
                    <a:pt x="4631" y="66"/>
                  </a:lnTo>
                  <a:lnTo>
                    <a:pt x="4617" y="42"/>
                  </a:lnTo>
                  <a:lnTo>
                    <a:pt x="4598" y="25"/>
                  </a:lnTo>
                  <a:lnTo>
                    <a:pt x="4584" y="13"/>
                  </a:lnTo>
                  <a:lnTo>
                    <a:pt x="4565" y="4"/>
                  </a:lnTo>
                  <a:lnTo>
                    <a:pt x="4535" y="3"/>
                  </a:lnTo>
                  <a:lnTo>
                    <a:pt x="4514" y="9"/>
                  </a:lnTo>
                  <a:lnTo>
                    <a:pt x="4494" y="18"/>
                  </a:lnTo>
                  <a:lnTo>
                    <a:pt x="4471" y="23"/>
                  </a:lnTo>
                  <a:lnTo>
                    <a:pt x="4440" y="29"/>
                  </a:lnTo>
                  <a:lnTo>
                    <a:pt x="4410" y="39"/>
                  </a:lnTo>
                  <a:lnTo>
                    <a:pt x="4374" y="50"/>
                  </a:lnTo>
                  <a:lnTo>
                    <a:pt x="4332" y="60"/>
                  </a:lnTo>
                  <a:lnTo>
                    <a:pt x="4284" y="76"/>
                  </a:lnTo>
                  <a:lnTo>
                    <a:pt x="4236" y="81"/>
                  </a:lnTo>
                  <a:lnTo>
                    <a:pt x="4183" y="91"/>
                  </a:lnTo>
                  <a:lnTo>
                    <a:pt x="4128" y="96"/>
                  </a:lnTo>
                  <a:lnTo>
                    <a:pt x="4074" y="102"/>
                  </a:lnTo>
                  <a:lnTo>
                    <a:pt x="4020" y="102"/>
                  </a:lnTo>
                  <a:lnTo>
                    <a:pt x="3966" y="102"/>
                  </a:lnTo>
                  <a:lnTo>
                    <a:pt x="3912" y="102"/>
                  </a:lnTo>
                  <a:lnTo>
                    <a:pt x="3858" y="102"/>
                  </a:lnTo>
                  <a:lnTo>
                    <a:pt x="3810" y="102"/>
                  </a:lnTo>
                  <a:lnTo>
                    <a:pt x="3762" y="96"/>
                  </a:lnTo>
                  <a:lnTo>
                    <a:pt x="3726" y="91"/>
                  </a:lnTo>
                  <a:lnTo>
                    <a:pt x="3684" y="81"/>
                  </a:lnTo>
                  <a:lnTo>
                    <a:pt x="3654" y="76"/>
                  </a:lnTo>
                  <a:lnTo>
                    <a:pt x="3642" y="70"/>
                  </a:lnTo>
                  <a:lnTo>
                    <a:pt x="3630" y="65"/>
                  </a:lnTo>
                  <a:lnTo>
                    <a:pt x="3612" y="60"/>
                  </a:lnTo>
                  <a:lnTo>
                    <a:pt x="3594" y="50"/>
                  </a:lnTo>
                  <a:lnTo>
                    <a:pt x="3576" y="50"/>
                  </a:lnTo>
                  <a:lnTo>
                    <a:pt x="3558" y="44"/>
                  </a:lnTo>
                  <a:lnTo>
                    <a:pt x="3540" y="44"/>
                  </a:lnTo>
                  <a:lnTo>
                    <a:pt x="3528" y="44"/>
                  </a:lnTo>
                  <a:lnTo>
                    <a:pt x="3516" y="50"/>
                  </a:lnTo>
                  <a:lnTo>
                    <a:pt x="3504" y="50"/>
                  </a:lnTo>
                  <a:lnTo>
                    <a:pt x="3492" y="55"/>
                  </a:lnTo>
                  <a:lnTo>
                    <a:pt x="3480" y="55"/>
                  </a:lnTo>
                  <a:lnTo>
                    <a:pt x="3468" y="65"/>
                  </a:lnTo>
                  <a:lnTo>
                    <a:pt x="3456" y="70"/>
                  </a:lnTo>
                  <a:lnTo>
                    <a:pt x="3450" y="70"/>
                  </a:lnTo>
                  <a:lnTo>
                    <a:pt x="3420" y="76"/>
                  </a:lnTo>
                  <a:lnTo>
                    <a:pt x="3330" y="81"/>
                  </a:lnTo>
                  <a:lnTo>
                    <a:pt x="3204" y="91"/>
                  </a:lnTo>
                  <a:lnTo>
                    <a:pt x="3126" y="102"/>
                  </a:lnTo>
                  <a:lnTo>
                    <a:pt x="3048" y="112"/>
                  </a:lnTo>
                  <a:lnTo>
                    <a:pt x="2970" y="123"/>
                  </a:lnTo>
                  <a:lnTo>
                    <a:pt x="2904" y="128"/>
                  </a:lnTo>
                  <a:lnTo>
                    <a:pt x="2868" y="128"/>
                  </a:lnTo>
                  <a:lnTo>
                    <a:pt x="2844" y="128"/>
                  </a:lnTo>
                  <a:lnTo>
                    <a:pt x="2814" y="128"/>
                  </a:lnTo>
                  <a:lnTo>
                    <a:pt x="2790" y="128"/>
                  </a:lnTo>
                  <a:lnTo>
                    <a:pt x="2766" y="123"/>
                  </a:lnTo>
                  <a:lnTo>
                    <a:pt x="2742" y="117"/>
                  </a:lnTo>
                  <a:lnTo>
                    <a:pt x="2724" y="112"/>
                  </a:lnTo>
                  <a:lnTo>
                    <a:pt x="2706" y="107"/>
                  </a:lnTo>
                  <a:lnTo>
                    <a:pt x="2704" y="83"/>
                  </a:lnTo>
                  <a:lnTo>
                    <a:pt x="2710" y="56"/>
                  </a:lnTo>
                  <a:lnTo>
                    <a:pt x="2710" y="36"/>
                  </a:lnTo>
                  <a:lnTo>
                    <a:pt x="2696" y="25"/>
                  </a:lnTo>
                  <a:lnTo>
                    <a:pt x="2672" y="36"/>
                  </a:lnTo>
                  <a:lnTo>
                    <a:pt x="2658" y="50"/>
                  </a:lnTo>
                  <a:lnTo>
                    <a:pt x="2638" y="60"/>
                  </a:lnTo>
                  <a:lnTo>
                    <a:pt x="2614" y="76"/>
                  </a:lnTo>
                  <a:lnTo>
                    <a:pt x="2590" y="84"/>
                  </a:lnTo>
                  <a:lnTo>
                    <a:pt x="2558" y="95"/>
                  </a:lnTo>
                  <a:lnTo>
                    <a:pt x="2536" y="98"/>
                  </a:lnTo>
                  <a:lnTo>
                    <a:pt x="2508" y="102"/>
                  </a:lnTo>
                  <a:lnTo>
                    <a:pt x="2478" y="105"/>
                  </a:lnTo>
                  <a:lnTo>
                    <a:pt x="2444" y="109"/>
                  </a:lnTo>
                  <a:lnTo>
                    <a:pt x="2410" y="110"/>
                  </a:lnTo>
                  <a:lnTo>
                    <a:pt x="2374" y="107"/>
                  </a:lnTo>
                  <a:lnTo>
                    <a:pt x="2348" y="103"/>
                  </a:lnTo>
                  <a:lnTo>
                    <a:pt x="2322" y="91"/>
                  </a:lnTo>
                  <a:lnTo>
                    <a:pt x="2304" y="86"/>
                  </a:lnTo>
                  <a:lnTo>
                    <a:pt x="2292" y="81"/>
                  </a:lnTo>
                  <a:lnTo>
                    <a:pt x="2286" y="76"/>
                  </a:lnTo>
                  <a:lnTo>
                    <a:pt x="2274" y="70"/>
                  </a:lnTo>
                  <a:lnTo>
                    <a:pt x="2268" y="65"/>
                  </a:lnTo>
                  <a:lnTo>
                    <a:pt x="2246" y="18"/>
                  </a:lnTo>
                  <a:lnTo>
                    <a:pt x="2224" y="0"/>
                  </a:lnTo>
                  <a:lnTo>
                    <a:pt x="2185" y="3"/>
                  </a:lnTo>
                  <a:lnTo>
                    <a:pt x="2156" y="16"/>
                  </a:lnTo>
                  <a:lnTo>
                    <a:pt x="2126" y="22"/>
                  </a:lnTo>
                  <a:lnTo>
                    <a:pt x="2081" y="49"/>
                  </a:lnTo>
                  <a:lnTo>
                    <a:pt x="2048" y="64"/>
                  </a:lnTo>
                  <a:lnTo>
                    <a:pt x="2018" y="76"/>
                  </a:lnTo>
                  <a:lnTo>
                    <a:pt x="1986" y="96"/>
                  </a:lnTo>
                  <a:lnTo>
                    <a:pt x="1896" y="102"/>
                  </a:lnTo>
                  <a:lnTo>
                    <a:pt x="1794" y="102"/>
                  </a:lnTo>
                  <a:lnTo>
                    <a:pt x="1692" y="102"/>
                  </a:lnTo>
                  <a:lnTo>
                    <a:pt x="1644" y="102"/>
                  </a:lnTo>
                  <a:lnTo>
                    <a:pt x="1602" y="96"/>
                  </a:lnTo>
                  <a:lnTo>
                    <a:pt x="1560" y="91"/>
                  </a:lnTo>
                  <a:lnTo>
                    <a:pt x="1524" y="86"/>
                  </a:lnTo>
                  <a:lnTo>
                    <a:pt x="1506" y="86"/>
                  </a:lnTo>
                  <a:lnTo>
                    <a:pt x="1494" y="81"/>
                  </a:lnTo>
                  <a:lnTo>
                    <a:pt x="1482" y="76"/>
                  </a:lnTo>
                  <a:lnTo>
                    <a:pt x="1476" y="70"/>
                  </a:lnTo>
                  <a:lnTo>
                    <a:pt x="1458" y="65"/>
                  </a:lnTo>
                  <a:lnTo>
                    <a:pt x="1440" y="55"/>
                  </a:lnTo>
                  <a:lnTo>
                    <a:pt x="1428" y="50"/>
                  </a:lnTo>
                  <a:lnTo>
                    <a:pt x="1410" y="50"/>
                  </a:lnTo>
                  <a:lnTo>
                    <a:pt x="1398" y="44"/>
                  </a:lnTo>
                  <a:lnTo>
                    <a:pt x="1386" y="44"/>
                  </a:lnTo>
                  <a:lnTo>
                    <a:pt x="1374" y="44"/>
                  </a:lnTo>
                  <a:lnTo>
                    <a:pt x="1356" y="44"/>
                  </a:lnTo>
                  <a:lnTo>
                    <a:pt x="1344" y="44"/>
                  </a:lnTo>
                  <a:lnTo>
                    <a:pt x="1332" y="50"/>
                  </a:lnTo>
                  <a:lnTo>
                    <a:pt x="1308" y="55"/>
                  </a:lnTo>
                  <a:lnTo>
                    <a:pt x="1260" y="70"/>
                  </a:lnTo>
                  <a:lnTo>
                    <a:pt x="1218" y="86"/>
                  </a:lnTo>
                  <a:lnTo>
                    <a:pt x="1176" y="96"/>
                  </a:lnTo>
                  <a:lnTo>
                    <a:pt x="1140" y="107"/>
                  </a:lnTo>
                  <a:lnTo>
                    <a:pt x="1098" y="117"/>
                  </a:lnTo>
                  <a:lnTo>
                    <a:pt x="1062" y="128"/>
                  </a:lnTo>
                  <a:lnTo>
                    <a:pt x="1020" y="133"/>
                  </a:lnTo>
                  <a:lnTo>
                    <a:pt x="948" y="143"/>
                  </a:lnTo>
                  <a:lnTo>
                    <a:pt x="882" y="149"/>
                  </a:lnTo>
                  <a:lnTo>
                    <a:pt x="822" y="149"/>
                  </a:lnTo>
                  <a:lnTo>
                    <a:pt x="762" y="143"/>
                  </a:lnTo>
                  <a:lnTo>
                    <a:pt x="708" y="138"/>
                  </a:lnTo>
                  <a:lnTo>
                    <a:pt x="654" y="128"/>
                  </a:lnTo>
                  <a:lnTo>
                    <a:pt x="612" y="117"/>
                  </a:lnTo>
                  <a:lnTo>
                    <a:pt x="570" y="107"/>
                  </a:lnTo>
                  <a:lnTo>
                    <a:pt x="534" y="96"/>
                  </a:lnTo>
                  <a:lnTo>
                    <a:pt x="504" y="86"/>
                  </a:lnTo>
                  <a:lnTo>
                    <a:pt x="480" y="76"/>
                  </a:lnTo>
                  <a:lnTo>
                    <a:pt x="462" y="65"/>
                  </a:lnTo>
                  <a:lnTo>
                    <a:pt x="444" y="55"/>
                  </a:lnTo>
                  <a:lnTo>
                    <a:pt x="426" y="44"/>
                  </a:lnTo>
                  <a:lnTo>
                    <a:pt x="408" y="34"/>
                  </a:lnTo>
                  <a:lnTo>
                    <a:pt x="402" y="34"/>
                  </a:lnTo>
                  <a:lnTo>
                    <a:pt x="396" y="34"/>
                  </a:lnTo>
                  <a:lnTo>
                    <a:pt x="390" y="34"/>
                  </a:lnTo>
                  <a:lnTo>
                    <a:pt x="390" y="34"/>
                  </a:lnTo>
                  <a:lnTo>
                    <a:pt x="384" y="34"/>
                  </a:lnTo>
                  <a:lnTo>
                    <a:pt x="378" y="39"/>
                  </a:lnTo>
                  <a:lnTo>
                    <a:pt x="372" y="44"/>
                  </a:lnTo>
                  <a:lnTo>
                    <a:pt x="360" y="55"/>
                  </a:lnTo>
                  <a:lnTo>
                    <a:pt x="348" y="65"/>
                  </a:lnTo>
                  <a:lnTo>
                    <a:pt x="342" y="70"/>
                  </a:lnTo>
                  <a:lnTo>
                    <a:pt x="336" y="76"/>
                  </a:lnTo>
                  <a:lnTo>
                    <a:pt x="324" y="86"/>
                  </a:lnTo>
                  <a:lnTo>
                    <a:pt x="306" y="91"/>
                  </a:lnTo>
                  <a:lnTo>
                    <a:pt x="288" y="96"/>
                  </a:lnTo>
                  <a:lnTo>
                    <a:pt x="264" y="102"/>
                  </a:lnTo>
                  <a:lnTo>
                    <a:pt x="240" y="107"/>
                  </a:lnTo>
                  <a:lnTo>
                    <a:pt x="216" y="112"/>
                  </a:lnTo>
                  <a:lnTo>
                    <a:pt x="192" y="112"/>
                  </a:lnTo>
                  <a:lnTo>
                    <a:pt x="168" y="117"/>
                  </a:lnTo>
                  <a:lnTo>
                    <a:pt x="145" y="117"/>
                  </a:lnTo>
                  <a:lnTo>
                    <a:pt x="120" y="117"/>
                  </a:lnTo>
                  <a:lnTo>
                    <a:pt x="90" y="112"/>
                  </a:lnTo>
                  <a:lnTo>
                    <a:pt x="66" y="112"/>
                  </a:lnTo>
                  <a:lnTo>
                    <a:pt x="42" y="107"/>
                  </a:lnTo>
                  <a:lnTo>
                    <a:pt x="24" y="102"/>
                  </a:lnTo>
                  <a:lnTo>
                    <a:pt x="0" y="96"/>
                  </a:lnTo>
                  <a:lnTo>
                    <a:pt x="0" y="445"/>
                  </a:lnTo>
                  <a:lnTo>
                    <a:pt x="5760" y="445"/>
                  </a:lnTo>
                  <a:lnTo>
                    <a:pt x="5760" y="445"/>
                  </a:lnTo>
                  <a:lnTo>
                    <a:pt x="5760" y="445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9" name="Freeform 23"/>
            <p:cNvSpPr>
              <a:spLocks/>
            </p:cNvSpPr>
            <p:nvPr userDrawn="1"/>
          </p:nvSpPr>
          <p:spPr bwMode="hidden">
            <a:xfrm>
              <a:off x="0" y="3867"/>
              <a:ext cx="5770" cy="174"/>
            </a:xfrm>
            <a:custGeom>
              <a:avLst/>
              <a:gdLst/>
              <a:ahLst/>
              <a:cxnLst>
                <a:cxn ang="0">
                  <a:pos x="4993" y="66"/>
                </a:cxn>
                <a:cxn ang="0">
                  <a:pos x="4771" y="132"/>
                </a:cxn>
                <a:cxn ang="0">
                  <a:pos x="4640" y="96"/>
                </a:cxn>
                <a:cxn ang="0">
                  <a:pos x="4598" y="36"/>
                </a:cxn>
                <a:cxn ang="0">
                  <a:pos x="4478" y="30"/>
                </a:cxn>
                <a:cxn ang="0">
                  <a:pos x="4186" y="108"/>
                </a:cxn>
                <a:cxn ang="0">
                  <a:pos x="3815" y="120"/>
                </a:cxn>
                <a:cxn ang="0">
                  <a:pos x="3617" y="72"/>
                </a:cxn>
                <a:cxn ang="0">
                  <a:pos x="3510" y="60"/>
                </a:cxn>
                <a:cxn ang="0">
                  <a:pos x="3336" y="96"/>
                </a:cxn>
                <a:cxn ang="0">
                  <a:pos x="2846" y="150"/>
                </a:cxn>
                <a:cxn ang="0">
                  <a:pos x="2703" y="96"/>
                </a:cxn>
                <a:cxn ang="0">
                  <a:pos x="2619" y="90"/>
                </a:cxn>
                <a:cxn ang="0">
                  <a:pos x="2416" y="132"/>
                </a:cxn>
                <a:cxn ang="0">
                  <a:pos x="2278" y="84"/>
                </a:cxn>
                <a:cxn ang="0">
                  <a:pos x="2151" y="36"/>
                </a:cxn>
                <a:cxn ang="0">
                  <a:pos x="1947" y="120"/>
                </a:cxn>
                <a:cxn ang="0">
                  <a:pos x="1525" y="102"/>
                </a:cxn>
                <a:cxn ang="0">
                  <a:pos x="1429" y="60"/>
                </a:cxn>
                <a:cxn ang="0">
                  <a:pos x="1333" y="60"/>
                </a:cxn>
                <a:cxn ang="0">
                  <a:pos x="1058" y="150"/>
                </a:cxn>
                <a:cxn ang="0">
                  <a:pos x="652" y="150"/>
                </a:cxn>
                <a:cxn ang="0">
                  <a:pos x="442" y="66"/>
                </a:cxn>
                <a:cxn ang="0">
                  <a:pos x="377" y="48"/>
                </a:cxn>
                <a:cxn ang="0">
                  <a:pos x="305" y="108"/>
                </a:cxn>
                <a:cxn ang="0">
                  <a:pos x="144" y="138"/>
                </a:cxn>
                <a:cxn ang="0">
                  <a:pos x="0" y="96"/>
                </a:cxn>
                <a:cxn ang="0">
                  <a:pos x="167" y="120"/>
                </a:cxn>
                <a:cxn ang="0">
                  <a:pos x="323" y="84"/>
                </a:cxn>
                <a:cxn ang="0">
                  <a:pos x="383" y="24"/>
                </a:cxn>
                <a:cxn ang="0">
                  <a:pos x="460" y="60"/>
                </a:cxn>
                <a:cxn ang="0">
                  <a:pos x="706" y="144"/>
                </a:cxn>
                <a:cxn ang="0">
                  <a:pos x="1100" y="120"/>
                </a:cxn>
                <a:cxn ang="0">
                  <a:pos x="1345" y="36"/>
                </a:cxn>
                <a:cxn ang="0">
                  <a:pos x="1441" y="48"/>
                </a:cxn>
                <a:cxn ang="0">
                  <a:pos x="1561" y="90"/>
                </a:cxn>
                <a:cxn ang="0">
                  <a:pos x="1971" y="96"/>
                </a:cxn>
                <a:cxn ang="0">
                  <a:pos x="2235" y="3"/>
                </a:cxn>
                <a:cxn ang="0">
                  <a:pos x="2350" y="102"/>
                </a:cxn>
                <a:cxn ang="0">
                  <a:pos x="2559" y="96"/>
                </a:cxn>
                <a:cxn ang="0">
                  <a:pos x="2715" y="24"/>
                </a:cxn>
                <a:cxn ang="0">
                  <a:pos x="2792" y="132"/>
                </a:cxn>
                <a:cxn ang="0">
                  <a:pos x="3127" y="102"/>
                </a:cxn>
                <a:cxn ang="0">
                  <a:pos x="3486" y="48"/>
                </a:cxn>
                <a:cxn ang="0">
                  <a:pos x="3582" y="42"/>
                </a:cxn>
                <a:cxn ang="0">
                  <a:pos x="3731" y="90"/>
                </a:cxn>
                <a:cxn ang="0">
                  <a:pos x="4078" y="102"/>
                </a:cxn>
                <a:cxn ang="0">
                  <a:pos x="4419" y="30"/>
                </a:cxn>
                <a:cxn ang="0">
                  <a:pos x="4574" y="6"/>
                </a:cxn>
                <a:cxn ang="0">
                  <a:pos x="4628" y="60"/>
                </a:cxn>
                <a:cxn ang="0">
                  <a:pos x="4724" y="108"/>
                </a:cxn>
                <a:cxn ang="0">
                  <a:pos x="4927" y="84"/>
                </a:cxn>
                <a:cxn ang="0">
                  <a:pos x="5118" y="14"/>
                </a:cxn>
                <a:cxn ang="0">
                  <a:pos x="5280" y="9"/>
                </a:cxn>
                <a:cxn ang="0">
                  <a:pos x="5453" y="36"/>
                </a:cxn>
                <a:cxn ang="0">
                  <a:pos x="5465" y="72"/>
                </a:cxn>
                <a:cxn ang="0">
                  <a:pos x="5656" y="90"/>
                </a:cxn>
                <a:cxn ang="0">
                  <a:pos x="5710" y="102"/>
                </a:cxn>
                <a:cxn ang="0">
                  <a:pos x="5477" y="90"/>
                </a:cxn>
                <a:cxn ang="0">
                  <a:pos x="5453" y="60"/>
                </a:cxn>
                <a:cxn ang="0">
                  <a:pos x="5393" y="30"/>
                </a:cxn>
                <a:cxn ang="0">
                  <a:pos x="5219" y="24"/>
                </a:cxn>
              </a:cxnLst>
              <a:rect l="0" t="0" r="r" b="b"/>
              <a:pathLst>
                <a:path w="5770" h="174">
                  <a:moveTo>
                    <a:pt x="5151" y="24"/>
                  </a:moveTo>
                  <a:lnTo>
                    <a:pt x="5127" y="26"/>
                  </a:lnTo>
                  <a:lnTo>
                    <a:pt x="5082" y="30"/>
                  </a:lnTo>
                  <a:lnTo>
                    <a:pt x="5049" y="38"/>
                  </a:lnTo>
                  <a:lnTo>
                    <a:pt x="5029" y="48"/>
                  </a:lnTo>
                  <a:lnTo>
                    <a:pt x="5017" y="54"/>
                  </a:lnTo>
                  <a:lnTo>
                    <a:pt x="4993" y="66"/>
                  </a:lnTo>
                  <a:lnTo>
                    <a:pt x="4957" y="84"/>
                  </a:lnTo>
                  <a:lnTo>
                    <a:pt x="4927" y="102"/>
                  </a:lnTo>
                  <a:lnTo>
                    <a:pt x="4891" y="114"/>
                  </a:lnTo>
                  <a:lnTo>
                    <a:pt x="4861" y="120"/>
                  </a:lnTo>
                  <a:lnTo>
                    <a:pt x="4831" y="126"/>
                  </a:lnTo>
                  <a:lnTo>
                    <a:pt x="4801" y="132"/>
                  </a:lnTo>
                  <a:lnTo>
                    <a:pt x="4771" y="132"/>
                  </a:lnTo>
                  <a:lnTo>
                    <a:pt x="4748" y="132"/>
                  </a:lnTo>
                  <a:lnTo>
                    <a:pt x="4724" y="126"/>
                  </a:lnTo>
                  <a:lnTo>
                    <a:pt x="4706" y="120"/>
                  </a:lnTo>
                  <a:lnTo>
                    <a:pt x="4682" y="114"/>
                  </a:lnTo>
                  <a:lnTo>
                    <a:pt x="4670" y="108"/>
                  </a:lnTo>
                  <a:lnTo>
                    <a:pt x="4652" y="102"/>
                  </a:lnTo>
                  <a:lnTo>
                    <a:pt x="4640" y="96"/>
                  </a:lnTo>
                  <a:lnTo>
                    <a:pt x="4634" y="84"/>
                  </a:lnTo>
                  <a:lnTo>
                    <a:pt x="4628" y="78"/>
                  </a:lnTo>
                  <a:lnTo>
                    <a:pt x="4622" y="66"/>
                  </a:lnTo>
                  <a:lnTo>
                    <a:pt x="4616" y="54"/>
                  </a:lnTo>
                  <a:lnTo>
                    <a:pt x="4610" y="48"/>
                  </a:lnTo>
                  <a:lnTo>
                    <a:pt x="4604" y="42"/>
                  </a:lnTo>
                  <a:lnTo>
                    <a:pt x="4598" y="36"/>
                  </a:lnTo>
                  <a:lnTo>
                    <a:pt x="4586" y="30"/>
                  </a:lnTo>
                  <a:lnTo>
                    <a:pt x="4574" y="24"/>
                  </a:lnTo>
                  <a:lnTo>
                    <a:pt x="4562" y="18"/>
                  </a:lnTo>
                  <a:lnTo>
                    <a:pt x="4544" y="18"/>
                  </a:lnTo>
                  <a:lnTo>
                    <a:pt x="4526" y="18"/>
                  </a:lnTo>
                  <a:lnTo>
                    <a:pt x="4502" y="24"/>
                  </a:lnTo>
                  <a:lnTo>
                    <a:pt x="4478" y="30"/>
                  </a:lnTo>
                  <a:lnTo>
                    <a:pt x="4449" y="36"/>
                  </a:lnTo>
                  <a:lnTo>
                    <a:pt x="4419" y="48"/>
                  </a:lnTo>
                  <a:lnTo>
                    <a:pt x="4383" y="60"/>
                  </a:lnTo>
                  <a:lnTo>
                    <a:pt x="4341" y="72"/>
                  </a:lnTo>
                  <a:lnTo>
                    <a:pt x="4287" y="90"/>
                  </a:lnTo>
                  <a:lnTo>
                    <a:pt x="4239" y="96"/>
                  </a:lnTo>
                  <a:lnTo>
                    <a:pt x="4186" y="108"/>
                  </a:lnTo>
                  <a:lnTo>
                    <a:pt x="4132" y="114"/>
                  </a:lnTo>
                  <a:lnTo>
                    <a:pt x="4078" y="120"/>
                  </a:lnTo>
                  <a:lnTo>
                    <a:pt x="4024" y="120"/>
                  </a:lnTo>
                  <a:lnTo>
                    <a:pt x="3970" y="120"/>
                  </a:lnTo>
                  <a:lnTo>
                    <a:pt x="3916" y="120"/>
                  </a:lnTo>
                  <a:lnTo>
                    <a:pt x="3863" y="120"/>
                  </a:lnTo>
                  <a:lnTo>
                    <a:pt x="3815" y="120"/>
                  </a:lnTo>
                  <a:lnTo>
                    <a:pt x="3767" y="114"/>
                  </a:lnTo>
                  <a:lnTo>
                    <a:pt x="3731" y="108"/>
                  </a:lnTo>
                  <a:lnTo>
                    <a:pt x="3689" y="96"/>
                  </a:lnTo>
                  <a:lnTo>
                    <a:pt x="3659" y="90"/>
                  </a:lnTo>
                  <a:lnTo>
                    <a:pt x="3647" y="84"/>
                  </a:lnTo>
                  <a:lnTo>
                    <a:pt x="3635" y="78"/>
                  </a:lnTo>
                  <a:lnTo>
                    <a:pt x="3617" y="72"/>
                  </a:lnTo>
                  <a:lnTo>
                    <a:pt x="3600" y="60"/>
                  </a:lnTo>
                  <a:lnTo>
                    <a:pt x="3582" y="60"/>
                  </a:lnTo>
                  <a:lnTo>
                    <a:pt x="3564" y="54"/>
                  </a:lnTo>
                  <a:lnTo>
                    <a:pt x="3546" y="54"/>
                  </a:lnTo>
                  <a:lnTo>
                    <a:pt x="3534" y="54"/>
                  </a:lnTo>
                  <a:lnTo>
                    <a:pt x="3522" y="60"/>
                  </a:lnTo>
                  <a:lnTo>
                    <a:pt x="3510" y="60"/>
                  </a:lnTo>
                  <a:lnTo>
                    <a:pt x="3498" y="66"/>
                  </a:lnTo>
                  <a:lnTo>
                    <a:pt x="3486" y="66"/>
                  </a:lnTo>
                  <a:lnTo>
                    <a:pt x="3474" y="78"/>
                  </a:lnTo>
                  <a:lnTo>
                    <a:pt x="3462" y="84"/>
                  </a:lnTo>
                  <a:lnTo>
                    <a:pt x="3456" y="84"/>
                  </a:lnTo>
                  <a:lnTo>
                    <a:pt x="3426" y="90"/>
                  </a:lnTo>
                  <a:lnTo>
                    <a:pt x="3336" y="96"/>
                  </a:lnTo>
                  <a:lnTo>
                    <a:pt x="3205" y="108"/>
                  </a:lnTo>
                  <a:lnTo>
                    <a:pt x="3127" y="120"/>
                  </a:lnTo>
                  <a:lnTo>
                    <a:pt x="3049" y="132"/>
                  </a:lnTo>
                  <a:lnTo>
                    <a:pt x="2972" y="144"/>
                  </a:lnTo>
                  <a:lnTo>
                    <a:pt x="2906" y="150"/>
                  </a:lnTo>
                  <a:lnTo>
                    <a:pt x="2870" y="150"/>
                  </a:lnTo>
                  <a:lnTo>
                    <a:pt x="2846" y="150"/>
                  </a:lnTo>
                  <a:lnTo>
                    <a:pt x="2816" y="150"/>
                  </a:lnTo>
                  <a:lnTo>
                    <a:pt x="2792" y="150"/>
                  </a:lnTo>
                  <a:lnTo>
                    <a:pt x="2768" y="144"/>
                  </a:lnTo>
                  <a:lnTo>
                    <a:pt x="2744" y="138"/>
                  </a:lnTo>
                  <a:lnTo>
                    <a:pt x="2727" y="132"/>
                  </a:lnTo>
                  <a:lnTo>
                    <a:pt x="2709" y="126"/>
                  </a:lnTo>
                  <a:lnTo>
                    <a:pt x="2703" y="96"/>
                  </a:lnTo>
                  <a:lnTo>
                    <a:pt x="2703" y="78"/>
                  </a:lnTo>
                  <a:lnTo>
                    <a:pt x="2709" y="42"/>
                  </a:lnTo>
                  <a:lnTo>
                    <a:pt x="2697" y="36"/>
                  </a:lnTo>
                  <a:lnTo>
                    <a:pt x="2673" y="42"/>
                  </a:lnTo>
                  <a:lnTo>
                    <a:pt x="2661" y="60"/>
                  </a:lnTo>
                  <a:lnTo>
                    <a:pt x="2643" y="72"/>
                  </a:lnTo>
                  <a:lnTo>
                    <a:pt x="2619" y="90"/>
                  </a:lnTo>
                  <a:lnTo>
                    <a:pt x="2595" y="102"/>
                  </a:lnTo>
                  <a:lnTo>
                    <a:pt x="2559" y="114"/>
                  </a:lnTo>
                  <a:lnTo>
                    <a:pt x="2541" y="114"/>
                  </a:lnTo>
                  <a:lnTo>
                    <a:pt x="2511" y="120"/>
                  </a:lnTo>
                  <a:lnTo>
                    <a:pt x="2481" y="126"/>
                  </a:lnTo>
                  <a:lnTo>
                    <a:pt x="2446" y="126"/>
                  </a:lnTo>
                  <a:lnTo>
                    <a:pt x="2416" y="132"/>
                  </a:lnTo>
                  <a:lnTo>
                    <a:pt x="2380" y="126"/>
                  </a:lnTo>
                  <a:lnTo>
                    <a:pt x="2350" y="120"/>
                  </a:lnTo>
                  <a:lnTo>
                    <a:pt x="2326" y="108"/>
                  </a:lnTo>
                  <a:lnTo>
                    <a:pt x="2308" y="102"/>
                  </a:lnTo>
                  <a:lnTo>
                    <a:pt x="2296" y="96"/>
                  </a:lnTo>
                  <a:lnTo>
                    <a:pt x="2290" y="90"/>
                  </a:lnTo>
                  <a:lnTo>
                    <a:pt x="2278" y="84"/>
                  </a:lnTo>
                  <a:lnTo>
                    <a:pt x="2272" y="78"/>
                  </a:lnTo>
                  <a:lnTo>
                    <a:pt x="2250" y="57"/>
                  </a:lnTo>
                  <a:lnTo>
                    <a:pt x="2243" y="35"/>
                  </a:lnTo>
                  <a:lnTo>
                    <a:pt x="2228" y="18"/>
                  </a:lnTo>
                  <a:lnTo>
                    <a:pt x="2208" y="18"/>
                  </a:lnTo>
                  <a:lnTo>
                    <a:pt x="2172" y="24"/>
                  </a:lnTo>
                  <a:lnTo>
                    <a:pt x="2151" y="36"/>
                  </a:lnTo>
                  <a:lnTo>
                    <a:pt x="2127" y="51"/>
                  </a:lnTo>
                  <a:lnTo>
                    <a:pt x="2097" y="60"/>
                  </a:lnTo>
                  <a:lnTo>
                    <a:pt x="2073" y="72"/>
                  </a:lnTo>
                  <a:lnTo>
                    <a:pt x="2046" y="87"/>
                  </a:lnTo>
                  <a:lnTo>
                    <a:pt x="2007" y="102"/>
                  </a:lnTo>
                  <a:lnTo>
                    <a:pt x="1977" y="114"/>
                  </a:lnTo>
                  <a:lnTo>
                    <a:pt x="1947" y="120"/>
                  </a:lnTo>
                  <a:lnTo>
                    <a:pt x="1895" y="120"/>
                  </a:lnTo>
                  <a:lnTo>
                    <a:pt x="1794" y="120"/>
                  </a:lnTo>
                  <a:lnTo>
                    <a:pt x="1692" y="120"/>
                  </a:lnTo>
                  <a:lnTo>
                    <a:pt x="1644" y="120"/>
                  </a:lnTo>
                  <a:lnTo>
                    <a:pt x="1602" y="114"/>
                  </a:lnTo>
                  <a:lnTo>
                    <a:pt x="1561" y="108"/>
                  </a:lnTo>
                  <a:lnTo>
                    <a:pt x="1525" y="102"/>
                  </a:lnTo>
                  <a:lnTo>
                    <a:pt x="1507" y="102"/>
                  </a:lnTo>
                  <a:lnTo>
                    <a:pt x="1495" y="96"/>
                  </a:lnTo>
                  <a:lnTo>
                    <a:pt x="1483" y="90"/>
                  </a:lnTo>
                  <a:lnTo>
                    <a:pt x="1477" y="84"/>
                  </a:lnTo>
                  <a:lnTo>
                    <a:pt x="1459" y="78"/>
                  </a:lnTo>
                  <a:lnTo>
                    <a:pt x="1441" y="66"/>
                  </a:lnTo>
                  <a:lnTo>
                    <a:pt x="1429" y="60"/>
                  </a:lnTo>
                  <a:lnTo>
                    <a:pt x="1411" y="60"/>
                  </a:lnTo>
                  <a:lnTo>
                    <a:pt x="1399" y="54"/>
                  </a:lnTo>
                  <a:lnTo>
                    <a:pt x="1387" y="54"/>
                  </a:lnTo>
                  <a:lnTo>
                    <a:pt x="1375" y="54"/>
                  </a:lnTo>
                  <a:lnTo>
                    <a:pt x="1357" y="54"/>
                  </a:lnTo>
                  <a:lnTo>
                    <a:pt x="1345" y="54"/>
                  </a:lnTo>
                  <a:lnTo>
                    <a:pt x="1333" y="60"/>
                  </a:lnTo>
                  <a:lnTo>
                    <a:pt x="1309" y="66"/>
                  </a:lnTo>
                  <a:lnTo>
                    <a:pt x="1262" y="84"/>
                  </a:lnTo>
                  <a:lnTo>
                    <a:pt x="1220" y="102"/>
                  </a:lnTo>
                  <a:lnTo>
                    <a:pt x="1178" y="114"/>
                  </a:lnTo>
                  <a:lnTo>
                    <a:pt x="1142" y="126"/>
                  </a:lnTo>
                  <a:lnTo>
                    <a:pt x="1100" y="138"/>
                  </a:lnTo>
                  <a:lnTo>
                    <a:pt x="1058" y="150"/>
                  </a:lnTo>
                  <a:lnTo>
                    <a:pt x="1016" y="156"/>
                  </a:lnTo>
                  <a:lnTo>
                    <a:pt x="945" y="168"/>
                  </a:lnTo>
                  <a:lnTo>
                    <a:pt x="879" y="174"/>
                  </a:lnTo>
                  <a:lnTo>
                    <a:pt x="819" y="174"/>
                  </a:lnTo>
                  <a:lnTo>
                    <a:pt x="759" y="168"/>
                  </a:lnTo>
                  <a:lnTo>
                    <a:pt x="706" y="162"/>
                  </a:lnTo>
                  <a:lnTo>
                    <a:pt x="652" y="150"/>
                  </a:lnTo>
                  <a:lnTo>
                    <a:pt x="610" y="138"/>
                  </a:lnTo>
                  <a:lnTo>
                    <a:pt x="568" y="126"/>
                  </a:lnTo>
                  <a:lnTo>
                    <a:pt x="532" y="114"/>
                  </a:lnTo>
                  <a:lnTo>
                    <a:pt x="502" y="102"/>
                  </a:lnTo>
                  <a:lnTo>
                    <a:pt x="478" y="90"/>
                  </a:lnTo>
                  <a:lnTo>
                    <a:pt x="460" y="78"/>
                  </a:lnTo>
                  <a:lnTo>
                    <a:pt x="442" y="66"/>
                  </a:lnTo>
                  <a:lnTo>
                    <a:pt x="425" y="54"/>
                  </a:lnTo>
                  <a:lnTo>
                    <a:pt x="407" y="42"/>
                  </a:lnTo>
                  <a:lnTo>
                    <a:pt x="401" y="42"/>
                  </a:lnTo>
                  <a:lnTo>
                    <a:pt x="395" y="42"/>
                  </a:lnTo>
                  <a:lnTo>
                    <a:pt x="389" y="42"/>
                  </a:lnTo>
                  <a:lnTo>
                    <a:pt x="383" y="42"/>
                  </a:lnTo>
                  <a:lnTo>
                    <a:pt x="377" y="48"/>
                  </a:lnTo>
                  <a:lnTo>
                    <a:pt x="371" y="54"/>
                  </a:lnTo>
                  <a:lnTo>
                    <a:pt x="359" y="66"/>
                  </a:lnTo>
                  <a:lnTo>
                    <a:pt x="347" y="78"/>
                  </a:lnTo>
                  <a:lnTo>
                    <a:pt x="341" y="84"/>
                  </a:lnTo>
                  <a:lnTo>
                    <a:pt x="335" y="90"/>
                  </a:lnTo>
                  <a:lnTo>
                    <a:pt x="323" y="102"/>
                  </a:lnTo>
                  <a:lnTo>
                    <a:pt x="305" y="108"/>
                  </a:lnTo>
                  <a:lnTo>
                    <a:pt x="287" y="114"/>
                  </a:lnTo>
                  <a:lnTo>
                    <a:pt x="263" y="120"/>
                  </a:lnTo>
                  <a:lnTo>
                    <a:pt x="239" y="126"/>
                  </a:lnTo>
                  <a:lnTo>
                    <a:pt x="215" y="132"/>
                  </a:lnTo>
                  <a:lnTo>
                    <a:pt x="191" y="132"/>
                  </a:lnTo>
                  <a:lnTo>
                    <a:pt x="167" y="138"/>
                  </a:lnTo>
                  <a:lnTo>
                    <a:pt x="144" y="138"/>
                  </a:lnTo>
                  <a:lnTo>
                    <a:pt x="120" y="138"/>
                  </a:lnTo>
                  <a:lnTo>
                    <a:pt x="90" y="132"/>
                  </a:lnTo>
                  <a:lnTo>
                    <a:pt x="66" y="132"/>
                  </a:lnTo>
                  <a:lnTo>
                    <a:pt x="42" y="126"/>
                  </a:lnTo>
                  <a:lnTo>
                    <a:pt x="24" y="120"/>
                  </a:lnTo>
                  <a:lnTo>
                    <a:pt x="0" y="114"/>
                  </a:lnTo>
                  <a:lnTo>
                    <a:pt x="0" y="96"/>
                  </a:lnTo>
                  <a:lnTo>
                    <a:pt x="24" y="102"/>
                  </a:lnTo>
                  <a:lnTo>
                    <a:pt x="42" y="108"/>
                  </a:lnTo>
                  <a:lnTo>
                    <a:pt x="66" y="114"/>
                  </a:lnTo>
                  <a:lnTo>
                    <a:pt x="90" y="114"/>
                  </a:lnTo>
                  <a:lnTo>
                    <a:pt x="120" y="120"/>
                  </a:lnTo>
                  <a:lnTo>
                    <a:pt x="144" y="120"/>
                  </a:lnTo>
                  <a:lnTo>
                    <a:pt x="167" y="120"/>
                  </a:lnTo>
                  <a:lnTo>
                    <a:pt x="191" y="114"/>
                  </a:lnTo>
                  <a:lnTo>
                    <a:pt x="215" y="114"/>
                  </a:lnTo>
                  <a:lnTo>
                    <a:pt x="239" y="108"/>
                  </a:lnTo>
                  <a:lnTo>
                    <a:pt x="263" y="102"/>
                  </a:lnTo>
                  <a:lnTo>
                    <a:pt x="287" y="96"/>
                  </a:lnTo>
                  <a:lnTo>
                    <a:pt x="305" y="90"/>
                  </a:lnTo>
                  <a:lnTo>
                    <a:pt x="323" y="84"/>
                  </a:lnTo>
                  <a:lnTo>
                    <a:pt x="335" y="72"/>
                  </a:lnTo>
                  <a:lnTo>
                    <a:pt x="341" y="66"/>
                  </a:lnTo>
                  <a:lnTo>
                    <a:pt x="347" y="60"/>
                  </a:lnTo>
                  <a:lnTo>
                    <a:pt x="359" y="48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95" y="24"/>
                  </a:lnTo>
                  <a:lnTo>
                    <a:pt x="401" y="24"/>
                  </a:lnTo>
                  <a:lnTo>
                    <a:pt x="407" y="24"/>
                  </a:lnTo>
                  <a:lnTo>
                    <a:pt x="425" y="36"/>
                  </a:lnTo>
                  <a:lnTo>
                    <a:pt x="442" y="48"/>
                  </a:lnTo>
                  <a:lnTo>
                    <a:pt x="460" y="60"/>
                  </a:lnTo>
                  <a:lnTo>
                    <a:pt x="478" y="72"/>
                  </a:lnTo>
                  <a:lnTo>
                    <a:pt x="502" y="84"/>
                  </a:lnTo>
                  <a:lnTo>
                    <a:pt x="532" y="96"/>
                  </a:lnTo>
                  <a:lnTo>
                    <a:pt x="568" y="108"/>
                  </a:lnTo>
                  <a:lnTo>
                    <a:pt x="610" y="120"/>
                  </a:lnTo>
                  <a:lnTo>
                    <a:pt x="652" y="132"/>
                  </a:lnTo>
                  <a:lnTo>
                    <a:pt x="706" y="144"/>
                  </a:lnTo>
                  <a:lnTo>
                    <a:pt x="759" y="150"/>
                  </a:lnTo>
                  <a:lnTo>
                    <a:pt x="819" y="156"/>
                  </a:lnTo>
                  <a:lnTo>
                    <a:pt x="879" y="156"/>
                  </a:lnTo>
                  <a:lnTo>
                    <a:pt x="945" y="150"/>
                  </a:lnTo>
                  <a:lnTo>
                    <a:pt x="1016" y="138"/>
                  </a:lnTo>
                  <a:lnTo>
                    <a:pt x="1058" y="132"/>
                  </a:lnTo>
                  <a:lnTo>
                    <a:pt x="1100" y="120"/>
                  </a:lnTo>
                  <a:lnTo>
                    <a:pt x="1142" y="108"/>
                  </a:lnTo>
                  <a:lnTo>
                    <a:pt x="1178" y="96"/>
                  </a:lnTo>
                  <a:lnTo>
                    <a:pt x="1220" y="84"/>
                  </a:lnTo>
                  <a:lnTo>
                    <a:pt x="1262" y="66"/>
                  </a:lnTo>
                  <a:lnTo>
                    <a:pt x="1309" y="48"/>
                  </a:lnTo>
                  <a:lnTo>
                    <a:pt x="1333" y="42"/>
                  </a:lnTo>
                  <a:lnTo>
                    <a:pt x="1345" y="36"/>
                  </a:lnTo>
                  <a:lnTo>
                    <a:pt x="1357" y="36"/>
                  </a:lnTo>
                  <a:lnTo>
                    <a:pt x="1375" y="36"/>
                  </a:lnTo>
                  <a:lnTo>
                    <a:pt x="1387" y="36"/>
                  </a:lnTo>
                  <a:lnTo>
                    <a:pt x="1399" y="36"/>
                  </a:lnTo>
                  <a:lnTo>
                    <a:pt x="1411" y="42"/>
                  </a:lnTo>
                  <a:lnTo>
                    <a:pt x="1429" y="42"/>
                  </a:lnTo>
                  <a:lnTo>
                    <a:pt x="1441" y="48"/>
                  </a:lnTo>
                  <a:lnTo>
                    <a:pt x="1459" y="60"/>
                  </a:lnTo>
                  <a:lnTo>
                    <a:pt x="1477" y="66"/>
                  </a:lnTo>
                  <a:lnTo>
                    <a:pt x="1483" y="72"/>
                  </a:lnTo>
                  <a:lnTo>
                    <a:pt x="1495" y="78"/>
                  </a:lnTo>
                  <a:lnTo>
                    <a:pt x="1507" y="84"/>
                  </a:lnTo>
                  <a:lnTo>
                    <a:pt x="1525" y="84"/>
                  </a:lnTo>
                  <a:lnTo>
                    <a:pt x="1561" y="90"/>
                  </a:lnTo>
                  <a:lnTo>
                    <a:pt x="1602" y="96"/>
                  </a:lnTo>
                  <a:lnTo>
                    <a:pt x="1644" y="102"/>
                  </a:lnTo>
                  <a:lnTo>
                    <a:pt x="1692" y="102"/>
                  </a:lnTo>
                  <a:lnTo>
                    <a:pt x="1794" y="102"/>
                  </a:lnTo>
                  <a:lnTo>
                    <a:pt x="1895" y="102"/>
                  </a:lnTo>
                  <a:lnTo>
                    <a:pt x="1938" y="102"/>
                  </a:lnTo>
                  <a:lnTo>
                    <a:pt x="1971" y="96"/>
                  </a:lnTo>
                  <a:lnTo>
                    <a:pt x="2019" y="77"/>
                  </a:lnTo>
                  <a:lnTo>
                    <a:pt x="2063" y="57"/>
                  </a:lnTo>
                  <a:lnTo>
                    <a:pt x="2111" y="38"/>
                  </a:lnTo>
                  <a:lnTo>
                    <a:pt x="2145" y="18"/>
                  </a:lnTo>
                  <a:lnTo>
                    <a:pt x="2172" y="9"/>
                  </a:lnTo>
                  <a:lnTo>
                    <a:pt x="2202" y="0"/>
                  </a:lnTo>
                  <a:lnTo>
                    <a:pt x="2235" y="3"/>
                  </a:lnTo>
                  <a:lnTo>
                    <a:pt x="2250" y="24"/>
                  </a:lnTo>
                  <a:lnTo>
                    <a:pt x="2262" y="51"/>
                  </a:lnTo>
                  <a:lnTo>
                    <a:pt x="2290" y="72"/>
                  </a:lnTo>
                  <a:lnTo>
                    <a:pt x="2296" y="78"/>
                  </a:lnTo>
                  <a:lnTo>
                    <a:pt x="2308" y="84"/>
                  </a:lnTo>
                  <a:lnTo>
                    <a:pt x="2326" y="90"/>
                  </a:lnTo>
                  <a:lnTo>
                    <a:pt x="2350" y="102"/>
                  </a:lnTo>
                  <a:lnTo>
                    <a:pt x="2380" y="108"/>
                  </a:lnTo>
                  <a:lnTo>
                    <a:pt x="2416" y="114"/>
                  </a:lnTo>
                  <a:lnTo>
                    <a:pt x="2446" y="108"/>
                  </a:lnTo>
                  <a:lnTo>
                    <a:pt x="2481" y="108"/>
                  </a:lnTo>
                  <a:lnTo>
                    <a:pt x="2511" y="102"/>
                  </a:lnTo>
                  <a:lnTo>
                    <a:pt x="2541" y="96"/>
                  </a:lnTo>
                  <a:lnTo>
                    <a:pt x="2559" y="96"/>
                  </a:lnTo>
                  <a:lnTo>
                    <a:pt x="2595" y="84"/>
                  </a:lnTo>
                  <a:lnTo>
                    <a:pt x="2619" y="72"/>
                  </a:lnTo>
                  <a:lnTo>
                    <a:pt x="2643" y="54"/>
                  </a:lnTo>
                  <a:lnTo>
                    <a:pt x="2661" y="42"/>
                  </a:lnTo>
                  <a:lnTo>
                    <a:pt x="2673" y="24"/>
                  </a:lnTo>
                  <a:lnTo>
                    <a:pt x="2697" y="18"/>
                  </a:lnTo>
                  <a:lnTo>
                    <a:pt x="2715" y="24"/>
                  </a:lnTo>
                  <a:lnTo>
                    <a:pt x="2715" y="48"/>
                  </a:lnTo>
                  <a:lnTo>
                    <a:pt x="2709" y="78"/>
                  </a:lnTo>
                  <a:lnTo>
                    <a:pt x="2709" y="108"/>
                  </a:lnTo>
                  <a:lnTo>
                    <a:pt x="2727" y="114"/>
                  </a:lnTo>
                  <a:lnTo>
                    <a:pt x="2744" y="120"/>
                  </a:lnTo>
                  <a:lnTo>
                    <a:pt x="2768" y="126"/>
                  </a:lnTo>
                  <a:lnTo>
                    <a:pt x="2792" y="132"/>
                  </a:lnTo>
                  <a:lnTo>
                    <a:pt x="2816" y="132"/>
                  </a:lnTo>
                  <a:lnTo>
                    <a:pt x="2846" y="132"/>
                  </a:lnTo>
                  <a:lnTo>
                    <a:pt x="2870" y="132"/>
                  </a:lnTo>
                  <a:lnTo>
                    <a:pt x="2906" y="132"/>
                  </a:lnTo>
                  <a:lnTo>
                    <a:pt x="2972" y="126"/>
                  </a:lnTo>
                  <a:lnTo>
                    <a:pt x="3049" y="114"/>
                  </a:lnTo>
                  <a:lnTo>
                    <a:pt x="3127" y="102"/>
                  </a:lnTo>
                  <a:lnTo>
                    <a:pt x="3205" y="90"/>
                  </a:lnTo>
                  <a:lnTo>
                    <a:pt x="3336" y="78"/>
                  </a:lnTo>
                  <a:lnTo>
                    <a:pt x="3426" y="72"/>
                  </a:lnTo>
                  <a:lnTo>
                    <a:pt x="3456" y="66"/>
                  </a:lnTo>
                  <a:lnTo>
                    <a:pt x="3462" y="66"/>
                  </a:lnTo>
                  <a:lnTo>
                    <a:pt x="3474" y="60"/>
                  </a:lnTo>
                  <a:lnTo>
                    <a:pt x="3486" y="48"/>
                  </a:lnTo>
                  <a:lnTo>
                    <a:pt x="3498" y="48"/>
                  </a:lnTo>
                  <a:lnTo>
                    <a:pt x="3510" y="42"/>
                  </a:lnTo>
                  <a:lnTo>
                    <a:pt x="3522" y="42"/>
                  </a:lnTo>
                  <a:lnTo>
                    <a:pt x="3534" y="36"/>
                  </a:lnTo>
                  <a:lnTo>
                    <a:pt x="3546" y="36"/>
                  </a:lnTo>
                  <a:lnTo>
                    <a:pt x="3564" y="36"/>
                  </a:lnTo>
                  <a:lnTo>
                    <a:pt x="3582" y="42"/>
                  </a:lnTo>
                  <a:lnTo>
                    <a:pt x="3600" y="42"/>
                  </a:lnTo>
                  <a:lnTo>
                    <a:pt x="3617" y="54"/>
                  </a:lnTo>
                  <a:lnTo>
                    <a:pt x="3635" y="60"/>
                  </a:lnTo>
                  <a:lnTo>
                    <a:pt x="3647" y="66"/>
                  </a:lnTo>
                  <a:lnTo>
                    <a:pt x="3659" y="72"/>
                  </a:lnTo>
                  <a:lnTo>
                    <a:pt x="3689" y="78"/>
                  </a:lnTo>
                  <a:lnTo>
                    <a:pt x="3731" y="90"/>
                  </a:lnTo>
                  <a:lnTo>
                    <a:pt x="3767" y="96"/>
                  </a:lnTo>
                  <a:lnTo>
                    <a:pt x="3815" y="102"/>
                  </a:lnTo>
                  <a:lnTo>
                    <a:pt x="3863" y="102"/>
                  </a:lnTo>
                  <a:lnTo>
                    <a:pt x="3916" y="102"/>
                  </a:lnTo>
                  <a:lnTo>
                    <a:pt x="3970" y="102"/>
                  </a:lnTo>
                  <a:lnTo>
                    <a:pt x="4024" y="102"/>
                  </a:lnTo>
                  <a:lnTo>
                    <a:pt x="4078" y="102"/>
                  </a:lnTo>
                  <a:lnTo>
                    <a:pt x="4132" y="96"/>
                  </a:lnTo>
                  <a:lnTo>
                    <a:pt x="4186" y="90"/>
                  </a:lnTo>
                  <a:lnTo>
                    <a:pt x="4239" y="78"/>
                  </a:lnTo>
                  <a:lnTo>
                    <a:pt x="4287" y="72"/>
                  </a:lnTo>
                  <a:lnTo>
                    <a:pt x="4341" y="54"/>
                  </a:lnTo>
                  <a:lnTo>
                    <a:pt x="4383" y="42"/>
                  </a:lnTo>
                  <a:lnTo>
                    <a:pt x="4419" y="30"/>
                  </a:lnTo>
                  <a:lnTo>
                    <a:pt x="4449" y="18"/>
                  </a:lnTo>
                  <a:lnTo>
                    <a:pt x="4478" y="12"/>
                  </a:lnTo>
                  <a:lnTo>
                    <a:pt x="4502" y="6"/>
                  </a:lnTo>
                  <a:lnTo>
                    <a:pt x="4526" y="0"/>
                  </a:lnTo>
                  <a:lnTo>
                    <a:pt x="4544" y="0"/>
                  </a:lnTo>
                  <a:lnTo>
                    <a:pt x="4562" y="0"/>
                  </a:lnTo>
                  <a:lnTo>
                    <a:pt x="4574" y="6"/>
                  </a:lnTo>
                  <a:lnTo>
                    <a:pt x="4586" y="12"/>
                  </a:lnTo>
                  <a:lnTo>
                    <a:pt x="4598" y="18"/>
                  </a:lnTo>
                  <a:lnTo>
                    <a:pt x="4604" y="24"/>
                  </a:lnTo>
                  <a:lnTo>
                    <a:pt x="4610" y="30"/>
                  </a:lnTo>
                  <a:lnTo>
                    <a:pt x="4616" y="36"/>
                  </a:lnTo>
                  <a:lnTo>
                    <a:pt x="4622" y="48"/>
                  </a:lnTo>
                  <a:lnTo>
                    <a:pt x="4628" y="60"/>
                  </a:lnTo>
                  <a:lnTo>
                    <a:pt x="4634" y="66"/>
                  </a:lnTo>
                  <a:lnTo>
                    <a:pt x="4640" y="78"/>
                  </a:lnTo>
                  <a:lnTo>
                    <a:pt x="4652" y="84"/>
                  </a:lnTo>
                  <a:lnTo>
                    <a:pt x="4670" y="90"/>
                  </a:lnTo>
                  <a:lnTo>
                    <a:pt x="4682" y="96"/>
                  </a:lnTo>
                  <a:lnTo>
                    <a:pt x="4706" y="102"/>
                  </a:lnTo>
                  <a:lnTo>
                    <a:pt x="4724" y="108"/>
                  </a:lnTo>
                  <a:lnTo>
                    <a:pt x="4748" y="114"/>
                  </a:lnTo>
                  <a:lnTo>
                    <a:pt x="4771" y="114"/>
                  </a:lnTo>
                  <a:lnTo>
                    <a:pt x="4801" y="114"/>
                  </a:lnTo>
                  <a:lnTo>
                    <a:pt x="4831" y="108"/>
                  </a:lnTo>
                  <a:lnTo>
                    <a:pt x="4861" y="102"/>
                  </a:lnTo>
                  <a:lnTo>
                    <a:pt x="4891" y="96"/>
                  </a:lnTo>
                  <a:lnTo>
                    <a:pt x="4927" y="84"/>
                  </a:lnTo>
                  <a:lnTo>
                    <a:pt x="4957" y="66"/>
                  </a:lnTo>
                  <a:lnTo>
                    <a:pt x="4993" y="48"/>
                  </a:lnTo>
                  <a:lnTo>
                    <a:pt x="5017" y="36"/>
                  </a:lnTo>
                  <a:lnTo>
                    <a:pt x="5029" y="30"/>
                  </a:lnTo>
                  <a:lnTo>
                    <a:pt x="5061" y="24"/>
                  </a:lnTo>
                  <a:lnTo>
                    <a:pt x="5091" y="17"/>
                  </a:lnTo>
                  <a:lnTo>
                    <a:pt x="5118" y="14"/>
                  </a:lnTo>
                  <a:lnTo>
                    <a:pt x="5145" y="9"/>
                  </a:lnTo>
                  <a:lnTo>
                    <a:pt x="5175" y="9"/>
                  </a:lnTo>
                  <a:lnTo>
                    <a:pt x="5199" y="8"/>
                  </a:lnTo>
                  <a:lnTo>
                    <a:pt x="5219" y="9"/>
                  </a:lnTo>
                  <a:lnTo>
                    <a:pt x="5238" y="9"/>
                  </a:lnTo>
                  <a:lnTo>
                    <a:pt x="5258" y="11"/>
                  </a:lnTo>
                  <a:lnTo>
                    <a:pt x="5280" y="9"/>
                  </a:lnTo>
                  <a:lnTo>
                    <a:pt x="5304" y="11"/>
                  </a:lnTo>
                  <a:lnTo>
                    <a:pt x="5327" y="8"/>
                  </a:lnTo>
                  <a:lnTo>
                    <a:pt x="5351" y="8"/>
                  </a:lnTo>
                  <a:lnTo>
                    <a:pt x="5390" y="9"/>
                  </a:lnTo>
                  <a:lnTo>
                    <a:pt x="5435" y="24"/>
                  </a:lnTo>
                  <a:lnTo>
                    <a:pt x="5447" y="30"/>
                  </a:lnTo>
                  <a:lnTo>
                    <a:pt x="5453" y="36"/>
                  </a:lnTo>
                  <a:lnTo>
                    <a:pt x="5453" y="42"/>
                  </a:lnTo>
                  <a:lnTo>
                    <a:pt x="5459" y="48"/>
                  </a:lnTo>
                  <a:lnTo>
                    <a:pt x="5459" y="54"/>
                  </a:lnTo>
                  <a:lnTo>
                    <a:pt x="5459" y="60"/>
                  </a:lnTo>
                  <a:lnTo>
                    <a:pt x="5459" y="66"/>
                  </a:lnTo>
                  <a:lnTo>
                    <a:pt x="5465" y="66"/>
                  </a:lnTo>
                  <a:lnTo>
                    <a:pt x="5465" y="72"/>
                  </a:lnTo>
                  <a:lnTo>
                    <a:pt x="5477" y="72"/>
                  </a:lnTo>
                  <a:lnTo>
                    <a:pt x="5489" y="78"/>
                  </a:lnTo>
                  <a:lnTo>
                    <a:pt x="5501" y="84"/>
                  </a:lnTo>
                  <a:lnTo>
                    <a:pt x="5519" y="84"/>
                  </a:lnTo>
                  <a:lnTo>
                    <a:pt x="5555" y="90"/>
                  </a:lnTo>
                  <a:lnTo>
                    <a:pt x="5603" y="90"/>
                  </a:lnTo>
                  <a:lnTo>
                    <a:pt x="5656" y="90"/>
                  </a:lnTo>
                  <a:lnTo>
                    <a:pt x="5710" y="84"/>
                  </a:lnTo>
                  <a:lnTo>
                    <a:pt x="5740" y="78"/>
                  </a:lnTo>
                  <a:lnTo>
                    <a:pt x="5770" y="72"/>
                  </a:lnTo>
                  <a:lnTo>
                    <a:pt x="5770" y="90"/>
                  </a:lnTo>
                  <a:lnTo>
                    <a:pt x="5770" y="90"/>
                  </a:lnTo>
                  <a:lnTo>
                    <a:pt x="5740" y="96"/>
                  </a:lnTo>
                  <a:lnTo>
                    <a:pt x="5710" y="102"/>
                  </a:lnTo>
                  <a:lnTo>
                    <a:pt x="5656" y="108"/>
                  </a:lnTo>
                  <a:lnTo>
                    <a:pt x="5603" y="108"/>
                  </a:lnTo>
                  <a:lnTo>
                    <a:pt x="5555" y="108"/>
                  </a:lnTo>
                  <a:lnTo>
                    <a:pt x="5519" y="102"/>
                  </a:lnTo>
                  <a:lnTo>
                    <a:pt x="5501" y="102"/>
                  </a:lnTo>
                  <a:lnTo>
                    <a:pt x="5489" y="96"/>
                  </a:lnTo>
                  <a:lnTo>
                    <a:pt x="5477" y="90"/>
                  </a:lnTo>
                  <a:lnTo>
                    <a:pt x="5465" y="90"/>
                  </a:lnTo>
                  <a:lnTo>
                    <a:pt x="5465" y="84"/>
                  </a:lnTo>
                  <a:lnTo>
                    <a:pt x="5459" y="84"/>
                  </a:lnTo>
                  <a:lnTo>
                    <a:pt x="5459" y="78"/>
                  </a:lnTo>
                  <a:lnTo>
                    <a:pt x="5459" y="72"/>
                  </a:lnTo>
                  <a:lnTo>
                    <a:pt x="5459" y="66"/>
                  </a:lnTo>
                  <a:lnTo>
                    <a:pt x="5453" y="60"/>
                  </a:lnTo>
                  <a:lnTo>
                    <a:pt x="5453" y="54"/>
                  </a:lnTo>
                  <a:lnTo>
                    <a:pt x="5447" y="48"/>
                  </a:lnTo>
                  <a:lnTo>
                    <a:pt x="5435" y="42"/>
                  </a:lnTo>
                  <a:lnTo>
                    <a:pt x="5429" y="36"/>
                  </a:lnTo>
                  <a:lnTo>
                    <a:pt x="5423" y="36"/>
                  </a:lnTo>
                  <a:lnTo>
                    <a:pt x="5405" y="30"/>
                  </a:lnTo>
                  <a:lnTo>
                    <a:pt x="5393" y="30"/>
                  </a:lnTo>
                  <a:lnTo>
                    <a:pt x="5370" y="23"/>
                  </a:lnTo>
                  <a:lnTo>
                    <a:pt x="5346" y="24"/>
                  </a:lnTo>
                  <a:lnTo>
                    <a:pt x="5325" y="27"/>
                  </a:lnTo>
                  <a:lnTo>
                    <a:pt x="5298" y="29"/>
                  </a:lnTo>
                  <a:lnTo>
                    <a:pt x="5270" y="29"/>
                  </a:lnTo>
                  <a:lnTo>
                    <a:pt x="5247" y="26"/>
                  </a:lnTo>
                  <a:lnTo>
                    <a:pt x="5219" y="24"/>
                  </a:lnTo>
                  <a:lnTo>
                    <a:pt x="5199" y="21"/>
                  </a:lnTo>
                  <a:lnTo>
                    <a:pt x="5174" y="2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accent2">
                    <a:gamma/>
                    <a:tint val="9686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120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7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4121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122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89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23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89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B314B447-F088-49DA-B741-2C07A905E4F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4124" name="Rectangle 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889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00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</p:sldLayoutIdLst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0" grpId="0"/>
      <p:bldP spid="4121" grpId="0" build="p">
        <p:tmplLst>
          <p:tmpl lvl="1">
            <p:tnLst>
              <p:par>
                <p:cTn presetID="50" presetClass="entr" presetSubtype="0" decel="10000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06405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812810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219215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625620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04804" indent="-304804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2844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660408" indent="-25400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l"/>
        <a:defRPr sz="2489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016013" indent="-20320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l"/>
        <a:defRPr sz="21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422418" indent="-20320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828823" indent="-20320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235228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641633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048038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454443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pt-BR"/>
      </a:defPPr>
      <a:lvl1pPr marL="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1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1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62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02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43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836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241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4B68E526-3FE7-40ED-843D-3CAF45BD34A7}" type="slidenum">
              <a:rPr lang="pt-BR" smtClean="0">
                <a:solidFill>
                  <a:srgbClr val="04617B">
                    <a:shade val="90000"/>
                  </a:srgbClr>
                </a:solidFill>
                <a:cs typeface="+mn-cs"/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462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9" r:id="rId1"/>
    <p:sldLayoutId id="2147484390" r:id="rId2"/>
    <p:sldLayoutId id="2147484391" r:id="rId3"/>
    <p:sldLayoutId id="2147484392" r:id="rId4"/>
    <p:sldLayoutId id="2147484393" r:id="rId5"/>
    <p:sldLayoutId id="2147484394" r:id="rId6"/>
    <p:sldLayoutId id="2147484395" r:id="rId7"/>
    <p:sldLayoutId id="2147484396" r:id="rId8"/>
    <p:sldLayoutId id="2147484397" r:id="rId9"/>
    <p:sldLayoutId id="2147484398" r:id="rId10"/>
    <p:sldLayoutId id="2147484399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egionsgloria.com.br/conteudo/noticia.asp?id=651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miniopublico.gov.br/pesquisa/DetalheObraForm.do?select_action=&amp;co_obra=2000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miniopublico.gov.br/pesquisa/DetalheObraForm.do?select_action=&amp;co_obra=2000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Conteúdo 2">
            <a:extLst>
              <a:ext uri="{FF2B5EF4-FFF2-40B4-BE49-F238E27FC236}">
                <a16:creationId xmlns:a16="http://schemas.microsoft.com/office/drawing/2014/main" id="{EAB0F6DA-D57E-4BE3-904E-79368F191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2" y="836712"/>
            <a:ext cx="8424936" cy="5742964"/>
          </a:xfrm>
          <a:solidFill>
            <a:schemeClr val="bg1"/>
          </a:solidFill>
          <a:ln w="28575">
            <a:solidFill>
              <a:schemeClr val="tx1"/>
            </a:solidFill>
          </a:ln>
          <a:effectLst>
            <a:glow rad="952500">
              <a:srgbClr val="92D05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400" dirty="0">
                <a:highlight>
                  <a:srgbClr val="FFFF00"/>
                </a:highlight>
                <a:latin typeface="Arial Narrow" panose="020B0606020202030204" pitchFamily="34" charset="0"/>
              </a:rPr>
              <a:t>Escola</a:t>
            </a:r>
            <a:r>
              <a:rPr lang="pt-BR" altLang="pt-BR" sz="2400" dirty="0">
                <a:latin typeface="Arial Narrow" panose="020B0606020202030204" pitchFamily="34" charset="0"/>
              </a:rPr>
              <a:t> da </a:t>
            </a:r>
            <a:r>
              <a:rPr lang="pt-BR" altLang="pt-BR" sz="2400" dirty="0">
                <a:highlight>
                  <a:srgbClr val="FFFF00"/>
                </a:highlight>
                <a:latin typeface="Arial Narrow" panose="020B0606020202030204" pitchFamily="34" charset="0"/>
              </a:rPr>
              <a:t>Literatura Brasileira</a:t>
            </a:r>
            <a:r>
              <a:rPr lang="pt-BR" altLang="pt-BR" sz="2400" dirty="0">
                <a:latin typeface="Arial Narrow" panose="020B0606020202030204" pitchFamily="34" charset="0"/>
              </a:rPr>
              <a:t> ou um Movimento Literário essencialmente poético, contemporâneo do Realismo-Naturalismo.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24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Estilo de época </a:t>
            </a:r>
            <a:r>
              <a:rPr lang="pt-BR" altLang="pt-BR" sz="2400" b="1" u="sng" dirty="0">
                <a:solidFill>
                  <a:srgbClr val="002060"/>
                </a:solidFill>
                <a:latin typeface="Arial Narrow" panose="020B0606020202030204" pitchFamily="34" charset="0"/>
              </a:rPr>
              <a:t>que se </a:t>
            </a:r>
            <a:r>
              <a:rPr lang="pt-BR" altLang="pt-BR" sz="2400" b="1" u="sng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desenvolveu a </a:t>
            </a:r>
            <a:r>
              <a:rPr lang="pt-BR" altLang="pt-BR" sz="2400" b="1" u="sng" dirty="0">
                <a:solidFill>
                  <a:srgbClr val="002060"/>
                </a:solidFill>
                <a:latin typeface="Arial Narrow" panose="020B0606020202030204" pitchFamily="34" charset="0"/>
              </a:rPr>
              <a:t>poesia</a:t>
            </a:r>
            <a:r>
              <a:rPr lang="pt-BR" alt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, a partir de </a:t>
            </a:r>
            <a:r>
              <a:rPr lang="pt-BR" altLang="pt-BR" sz="2400" b="1" dirty="0" smtClean="0">
                <a:solidFill>
                  <a:srgbClr val="002060"/>
                </a:solidFill>
                <a:latin typeface="Arial Narrow" panose="020B0606020202030204" pitchFamily="34" charset="0"/>
              </a:rPr>
              <a:t>1896, </a:t>
            </a:r>
            <a:r>
              <a:rPr lang="pt-BR" alt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na França.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400" dirty="0">
                <a:latin typeface="Arial Narrow" panose="020B0606020202030204" pitchFamily="34" charset="0"/>
              </a:rPr>
              <a:t>No Brasil iniciou aproximadamente 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em </a:t>
            </a:r>
            <a:r>
              <a:rPr lang="pt-BR" altLang="pt-BR" sz="2400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1880,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400" dirty="0">
                <a:latin typeface="Arial Narrow" panose="020B0606020202030204" pitchFamily="34" charset="0"/>
              </a:rPr>
              <a:t>e conviveu com movimentos do século XX.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lvl="0"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O vocábulo </a:t>
            </a: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Parnaso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relaciona-se à figura mitológica que dá nome a uma montanha na Grécia, onde, segundo a lenda, moravam </a:t>
            </a:r>
            <a:r>
              <a:rPr lang="pt-BR" altLang="pt-BR" sz="2400" dirty="0">
                <a:solidFill>
                  <a:schemeClr val="bg1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musas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e o deus </a:t>
            </a:r>
            <a:r>
              <a:rPr lang="pt-BR" altLang="pt-BR" sz="2400" dirty="0">
                <a:solidFill>
                  <a:schemeClr val="bg1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Apolo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e era visitada pelos poetas em busca de inspiração 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altLang="pt-BR" sz="2400" dirty="0"/>
          </a:p>
          <a:p>
            <a:pPr marL="0" indent="0" algn="just">
              <a:buNone/>
            </a:pPr>
            <a:endParaRPr lang="pt-BR" altLang="pt-BR" sz="2400" dirty="0"/>
          </a:p>
        </p:txBody>
      </p:sp>
      <p:sp>
        <p:nvSpPr>
          <p:cNvPr id="6148" name="CaixaDeTexto 3">
            <a:extLst>
              <a:ext uri="{FF2B5EF4-FFF2-40B4-BE49-F238E27FC236}">
                <a16:creationId xmlns:a16="http://schemas.microsoft.com/office/drawing/2014/main" id="{BF419E8B-8B8C-466D-9557-BAA3AB99D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6" y="0"/>
            <a:ext cx="9144000" cy="52322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800" b="1" dirty="0">
                <a:solidFill>
                  <a:schemeClr val="bg1"/>
                </a:solidFill>
                <a:highlight>
                  <a:srgbClr val="0000FF"/>
                </a:highlight>
                <a:ea typeface="+mj-ea"/>
              </a:rPr>
              <a:t>O QUE É PARNASIANISMO ?</a:t>
            </a:r>
            <a:endParaRPr lang="pt-BR" altLang="pt-BR" b="1" dirty="0">
              <a:solidFill>
                <a:schemeClr val="bg1"/>
              </a:solidFill>
              <a:highlight>
                <a:srgbClr val="0000FF"/>
              </a:highlight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030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7458" y="1316769"/>
            <a:ext cx="7809089" cy="4027311"/>
          </a:xfrm>
          <a:solidFill>
            <a:srgbClr val="0000CC"/>
          </a:solidFill>
          <a:ln w="28575">
            <a:solidFill>
              <a:srgbClr val="009999"/>
            </a:solidFill>
          </a:ln>
          <a:effectLst>
            <a:glow rad="1397000">
              <a:schemeClr val="bg2">
                <a:lumMod val="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en-US" sz="4800" b="1" dirty="0">
                <a:solidFill>
                  <a:schemeClr val="bg1"/>
                </a:solidFill>
                <a:effectLst/>
                <a:latin typeface="Arial Narrow" pitchFamily="34" charset="0"/>
              </a:rPr>
              <a:t>CONTEXTO </a:t>
            </a:r>
            <a:r>
              <a:rPr lang="en-US" sz="4800" b="1" dirty="0">
                <a:solidFill>
                  <a:srgbClr val="FF0000"/>
                </a:solidFill>
                <a:effectLst/>
                <a:latin typeface="Arial Narrow" pitchFamily="34" charset="0"/>
              </a:rPr>
              <a:t>SOCIOECONÔMINO, </a:t>
            </a:r>
            <a:r>
              <a:rPr lang="en-US" sz="4800" b="1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Narrow" pitchFamily="34" charset="0"/>
              </a:rPr>
              <a:t>POLÍTICO E CULTURAL</a:t>
            </a:r>
            <a:endParaRPr lang="pt-BR" sz="4800" b="1" dirty="0">
              <a:solidFill>
                <a:schemeClr val="bg1"/>
              </a:solidFill>
              <a:effectLst/>
              <a:highlight>
                <a:srgbClr val="800000"/>
              </a:highligh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1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>
            <a:extLst>
              <a:ext uri="{FF2B5EF4-FFF2-40B4-BE49-F238E27FC236}">
                <a16:creationId xmlns:a16="http://schemas.microsoft.com/office/drawing/2014/main" id="{9DC063E0-526E-44C5-A530-6CC95F1A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843"/>
            <a:ext cx="8229600" cy="436563"/>
          </a:xfrm>
        </p:spPr>
        <p:txBody>
          <a:bodyPr/>
          <a:lstStyle/>
          <a:p>
            <a:r>
              <a:rPr lang="pt-BR" altLang="pt-BR" sz="2800" b="1" dirty="0">
                <a:solidFill>
                  <a:srgbClr val="FFFF00"/>
                </a:solidFill>
                <a:highlight>
                  <a:srgbClr val="10276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PARNASIANISMO NO BRASIL</a:t>
            </a:r>
          </a:p>
        </p:txBody>
      </p:sp>
      <p:sp>
        <p:nvSpPr>
          <p:cNvPr id="10245" name="CaixaDeTexto 8">
            <a:extLst>
              <a:ext uri="{FF2B5EF4-FFF2-40B4-BE49-F238E27FC236}">
                <a16:creationId xmlns:a16="http://schemas.microsoft.com/office/drawing/2014/main" id="{5F499591-DE24-4825-8454-E23534B86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681" y="950903"/>
            <a:ext cx="8640638" cy="55399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dirty="0"/>
              <a:t>No </a:t>
            </a:r>
            <a:r>
              <a:rPr lang="pt-BR" altLang="pt-BR" dirty="0" smtClean="0"/>
              <a:t>Brasil, </a:t>
            </a:r>
            <a:r>
              <a:rPr lang="pt-BR" altLang="pt-BR" dirty="0"/>
              <a:t>a segunda metade do século XIX  marca-se pela Abolição da Escravatura, em 1888, e pela Proclamação da República, em 1889 em </a:t>
            </a:r>
            <a:r>
              <a:rPr lang="pt-BR" altLang="pt-BR" dirty="0" smtClean="0"/>
              <a:t>meio:</a:t>
            </a:r>
            <a:endParaRPr lang="pt-BR" altLang="pt-BR" dirty="0"/>
          </a:p>
          <a:p>
            <a:pPr algn="just" eaLnBrk="1" hangingPunct="1">
              <a:lnSpc>
                <a:spcPct val="150000"/>
              </a:lnSpc>
            </a:pPr>
            <a:endParaRPr lang="pt-BR" altLang="pt-BR" dirty="0"/>
          </a:p>
          <a:p>
            <a:pPr marL="28575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altLang="pt-BR" dirty="0" smtClean="0"/>
              <a:t>Ao Crescimento </a:t>
            </a:r>
            <a:r>
              <a:rPr lang="pt-BR" altLang="pt-BR" dirty="0"/>
              <a:t>econômico pela produção do </a:t>
            </a:r>
            <a:r>
              <a:rPr lang="pt-BR" altLang="pt-BR" dirty="0" smtClean="0"/>
              <a:t>café;</a:t>
            </a:r>
            <a:endParaRPr lang="pt-BR" altLang="pt-BR" dirty="0"/>
          </a:p>
          <a:p>
            <a:pPr marL="28575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altLang="pt-BR" dirty="0" smtClean="0"/>
              <a:t>À intensificação </a:t>
            </a:r>
            <a:r>
              <a:rPr lang="pt-BR" altLang="pt-BR" dirty="0"/>
              <a:t>do Poder Político na Região Sudeste e </a:t>
            </a:r>
          </a:p>
          <a:p>
            <a:pPr marL="28575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altLang="pt-BR" dirty="0" smtClean="0"/>
              <a:t>Ao célere </a:t>
            </a:r>
            <a:r>
              <a:rPr lang="pt-BR" altLang="pt-BR" dirty="0"/>
              <a:t>desenvolvimento da urbanização.</a:t>
            </a:r>
          </a:p>
          <a:p>
            <a:pPr algn="just" eaLnBrk="1" hangingPunct="1">
              <a:lnSpc>
                <a:spcPct val="150000"/>
              </a:lnSpc>
            </a:pPr>
            <a:endParaRPr lang="pt-BR" altLang="pt-BR" sz="1400" dirty="0"/>
          </a:p>
          <a:p>
            <a:pPr marL="285750" indent="-285750" algn="just" eaLnBrk="1" hangingPunct="1">
              <a:buFont typeface="Wingdings" panose="05000000000000000000" pitchFamily="2" charset="2"/>
              <a:buChar char="v"/>
            </a:pPr>
            <a:r>
              <a:rPr lang="pt-BR" altLang="pt-BR" dirty="0"/>
              <a:t>Abertura ao crescimento da Aristocracia, ao culto ao luxo e ao requinte, </a:t>
            </a:r>
            <a:r>
              <a:rPr lang="pt-BR" altLang="pt-BR" dirty="0" smtClean="0"/>
              <a:t>ambiente no qual os cafeicultores, </a:t>
            </a:r>
            <a:r>
              <a:rPr lang="pt-BR" altLang="pt-BR" dirty="0"/>
              <a:t>maiores </a:t>
            </a:r>
            <a:r>
              <a:rPr lang="pt-BR" altLang="pt-BR" dirty="0">
                <a:highlight>
                  <a:srgbClr val="FFFF00"/>
                </a:highlight>
              </a:rPr>
              <a:t>consumidores de produtos de arte </a:t>
            </a:r>
            <a:r>
              <a:rPr lang="pt-BR" altLang="pt-BR" dirty="0"/>
              <a:t>do período, </a:t>
            </a:r>
            <a:r>
              <a:rPr lang="pt-BR" altLang="pt-BR" dirty="0" smtClean="0"/>
              <a:t>transformavam tais produtos em objetos raros </a:t>
            </a:r>
            <a:r>
              <a:rPr lang="pt-BR" altLang="pt-BR" dirty="0"/>
              <a:t>e preciosos.</a:t>
            </a:r>
          </a:p>
          <a:p>
            <a:pPr marL="285750" indent="-285750" algn="just" eaLnBrk="1" hangingPunct="1">
              <a:buFont typeface="Wingdings" panose="05000000000000000000" pitchFamily="2" charset="2"/>
              <a:buChar char="v"/>
            </a:pPr>
            <a:endParaRPr lang="pt-BR" altLang="pt-BR" dirty="0"/>
          </a:p>
          <a:p>
            <a:pPr marL="285750" indent="-28575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altLang="pt-BR" dirty="0"/>
              <a:t>Nesse formato, a Poesia Parnasiana e sua proposta </a:t>
            </a:r>
            <a:r>
              <a:rPr lang="pt-BR" altLang="pt-BR" b="1" dirty="0">
                <a:highlight>
                  <a:srgbClr val="FFFF00"/>
                </a:highlight>
              </a:rPr>
              <a:t>preciosista</a:t>
            </a:r>
            <a:r>
              <a:rPr lang="pt-BR" altLang="pt-BR" dirty="0"/>
              <a:t> se adéquam e dão margem à </a:t>
            </a:r>
            <a:r>
              <a:rPr lang="pt-BR" altLang="pt-BR" u="sng" dirty="0"/>
              <a:t>Instituição que organize a expressão artística </a:t>
            </a:r>
            <a:r>
              <a:rPr lang="pt-BR" altLang="pt-BR" dirty="0"/>
              <a:t>e, </a:t>
            </a:r>
            <a:r>
              <a:rPr lang="pt-BR" altLang="pt-BR" dirty="0">
                <a:highlight>
                  <a:srgbClr val="FFFF00"/>
                </a:highlight>
              </a:rPr>
              <a:t>em 1897</a:t>
            </a:r>
            <a:r>
              <a:rPr lang="pt-BR" altLang="pt-BR" dirty="0"/>
              <a:t>, cria-se a </a:t>
            </a:r>
            <a:r>
              <a:rPr lang="pt-BR" altLang="pt-BR" dirty="0">
                <a:solidFill>
                  <a:srgbClr val="FF0000"/>
                </a:solidFill>
              </a:rPr>
              <a:t>Academia Brasileira de Letras</a:t>
            </a:r>
            <a:r>
              <a:rPr lang="pt-BR" altLang="pt-BR" dirty="0"/>
              <a:t>, fundada pela elite dos escritores da época.</a:t>
            </a:r>
          </a:p>
          <a:p>
            <a:pPr eaLnBrk="1" hangingPunct="1"/>
            <a:endParaRPr lang="pt-BR" alt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27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34E01-CC89-46D5-8EA2-3AD238CB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0337"/>
            <a:ext cx="8784976" cy="892399"/>
          </a:xfr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FF0000"/>
                </a:highlight>
              </a:rPr>
              <a:t>EM LINHAS GERAIS, </a:t>
            </a:r>
            <a:r>
              <a:rPr lang="pt-BR" sz="3200" b="1" dirty="0"/>
              <a:t/>
            </a:r>
            <a:br>
              <a:rPr lang="pt-BR" sz="3200" b="1" dirty="0"/>
            </a:br>
            <a:r>
              <a:rPr lang="pt-BR" sz="3200" b="1" dirty="0"/>
              <a:t>PARANASIANISMO NO BRASIL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294080-0395-409D-B5AE-EC2585FD4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5184576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pt-BR" sz="2800" dirty="0">
                <a:latin typeface="Arial Narrow" panose="020B0606020202030204" pitchFamily="34" charset="0"/>
              </a:rPr>
              <a:t>Movimento muito mais </a:t>
            </a:r>
            <a:r>
              <a:rPr lang="pt-BR" sz="2800" dirty="0">
                <a:highlight>
                  <a:srgbClr val="FFFF00"/>
                </a:highlight>
                <a:latin typeface="Arial Narrow" panose="020B0606020202030204" pitchFamily="34" charset="0"/>
              </a:rPr>
              <a:t>estético</a:t>
            </a:r>
            <a:r>
              <a:rPr lang="pt-BR" sz="2800" dirty="0">
                <a:latin typeface="Arial Narrow" panose="020B0606020202030204" pitchFamily="34" charset="0"/>
              </a:rPr>
              <a:t> do que de </a:t>
            </a:r>
            <a:r>
              <a:rPr lang="pt-BR" sz="2800" dirty="0">
                <a:highlight>
                  <a:srgbClr val="FFFF00"/>
                </a:highlight>
                <a:latin typeface="Arial Narrow" panose="020B0606020202030204" pitchFamily="34" charset="0"/>
              </a:rPr>
              <a:t>conteúdo.</a:t>
            </a:r>
          </a:p>
          <a:p>
            <a:pPr algn="just"/>
            <a:endParaRPr lang="pt-BR" sz="28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Arial Narrow" panose="020B0606020202030204" pitchFamily="34" charset="0"/>
              </a:rPr>
              <a:t>Rebate o conceito muito melancólico do romantismo, e torna-se marcante para a elite brasileira, </a:t>
            </a:r>
            <a:r>
              <a:rPr lang="pt-BR" sz="2800" dirty="0" smtClean="0">
                <a:latin typeface="Arial Narrow" panose="020B0606020202030204" pitchFamily="34" charset="0"/>
              </a:rPr>
              <a:t>cuja influência adviria </a:t>
            </a:r>
            <a:r>
              <a:rPr lang="pt-BR" sz="2800" dirty="0">
                <a:latin typeface="Arial Narrow" panose="020B0606020202030204" pitchFamily="34" charset="0"/>
              </a:rPr>
              <a:t>de traços fortalecidos de influência francesa.</a:t>
            </a:r>
          </a:p>
          <a:p>
            <a:pPr marL="0" indent="0" algn="just">
              <a:buNone/>
            </a:pPr>
            <a:endParaRPr lang="pt-BR" sz="2800" dirty="0">
              <a:latin typeface="Arial Narrow" panose="020B0606020202030204" pitchFamily="34" charset="0"/>
            </a:endParaRPr>
          </a:p>
          <a:p>
            <a:pPr algn="just"/>
            <a:r>
              <a:rPr lang="pt-BR" sz="2800" dirty="0">
                <a:latin typeface="Arial Narrow" panose="020B0606020202030204" pitchFamily="34" charset="0"/>
              </a:rPr>
              <a:t>Assim, há </a:t>
            </a:r>
            <a:r>
              <a:rPr lang="pt-BR" sz="2800" b="1" dirty="0">
                <a:highlight>
                  <a:srgbClr val="00FF00"/>
                </a:highlight>
                <a:latin typeface="Arial Narrow" panose="020B0606020202030204" pitchFamily="34" charset="0"/>
              </a:rPr>
              <a:t>dois pilares </a:t>
            </a:r>
            <a:r>
              <a:rPr lang="pt-BR" sz="2800" dirty="0">
                <a:latin typeface="Arial Narrow" panose="020B0606020202030204" pitchFamily="34" charset="0"/>
              </a:rPr>
              <a:t>nas obras: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800" dirty="0">
                <a:latin typeface="Arial Narrow" panose="020B0606020202030204" pitchFamily="34" charset="0"/>
              </a:rPr>
              <a:t>Forma clássica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800" dirty="0">
                <a:latin typeface="Arial Narrow" panose="020B0606020202030204" pitchFamily="34" charset="0"/>
              </a:rPr>
              <a:t>Culto à arte em todos os momentos. </a:t>
            </a:r>
          </a:p>
        </p:txBody>
      </p:sp>
    </p:spTree>
    <p:extLst>
      <p:ext uri="{BB962C8B-B14F-4D97-AF65-F5344CB8AC3E}">
        <p14:creationId xmlns:p14="http://schemas.microsoft.com/office/powerpoint/2010/main" val="2777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13D6C-057B-4804-B8F9-922E5CDB5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9799"/>
            <a:ext cx="8229600" cy="706090"/>
          </a:xfrm>
          <a:solidFill>
            <a:srgbClr val="002060"/>
          </a:solidFill>
          <a:ln w="12700">
            <a:solidFill>
              <a:srgbClr val="92D050"/>
            </a:solidFill>
          </a:ln>
          <a:effectLst>
            <a:glow rad="584200">
              <a:srgbClr val="00B050"/>
            </a:glow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Com o tempo... No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3507F9-6A54-438F-826D-62DF4DF4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6" y="1556792"/>
            <a:ext cx="8712968" cy="3960440"/>
          </a:xfr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100000">
                <a:schemeClr val="accent6">
                  <a:lumMod val="10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effectLst>
            <a:glow rad="444500">
              <a:schemeClr val="accent3">
                <a:satMod val="175000"/>
                <a:alpha val="56000"/>
              </a:schemeClr>
            </a:glow>
          </a:effectLst>
        </p:spPr>
        <p:txBody>
          <a:bodyPr/>
          <a:lstStyle/>
          <a:p>
            <a:pPr lvl="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O </a:t>
            </a:r>
            <a:r>
              <a:rPr 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Parnasianismo</a:t>
            </a: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 perde traços de origem, tais como:</a:t>
            </a:r>
          </a:p>
          <a:p>
            <a:pPr lvl="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600" dirty="0">
                <a:solidFill>
                  <a:prstClr val="black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Subjetividade;</a:t>
            </a:r>
          </a:p>
          <a:p>
            <a:pPr lvl="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600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Universalização dos temas;</a:t>
            </a:r>
          </a:p>
          <a:p>
            <a:pPr lvl="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Adaptação à realidade brasileira das obras parnasianas francesas.</a:t>
            </a:r>
          </a:p>
          <a:p>
            <a:pPr marL="0" lvl="0" indent="0" algn="just">
              <a:lnSpc>
                <a:spcPct val="200000"/>
              </a:lnSpc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    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28816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wind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>
            <a:alpha val="4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>
            <a:extLst>
              <a:ext uri="{FF2B5EF4-FFF2-40B4-BE49-F238E27FC236}">
                <a16:creationId xmlns:a16="http://schemas.microsoft.com/office/drawing/2014/main" id="{FFD42369-E1F9-410F-B921-C6F8F01D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80169"/>
            <a:ext cx="8229600" cy="581025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r>
              <a:rPr lang="pt-BR" altLang="pt-BR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Estética Literária Parnasiana </a:t>
            </a:r>
            <a:r>
              <a:rPr lang="pt-BR" alt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altLang="pt-BR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Brasil</a:t>
            </a:r>
          </a:p>
        </p:txBody>
      </p:sp>
      <p:sp>
        <p:nvSpPr>
          <p:cNvPr id="13315" name="Espaço Reservado para Conteúdo 2">
            <a:extLst>
              <a:ext uri="{FF2B5EF4-FFF2-40B4-BE49-F238E27FC236}">
                <a16:creationId xmlns:a16="http://schemas.microsoft.com/office/drawing/2014/main" id="{9B5F44D7-A567-4D4A-A0D6-B2728FCD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975" y="1143000"/>
            <a:ext cx="6552505" cy="3366120"/>
          </a:xfrm>
          <a:solidFill>
            <a:schemeClr val="bg1"/>
          </a:solidFill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Como o europeu, 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Parnasianismo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brasileiro tem como propostas: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solidFill>
                  <a:srgbClr val="7030A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preocupação com a forma,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recurso à mitologia clássica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e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a incorporação do espírito da </a:t>
            </a:r>
            <a:r>
              <a:rPr lang="pt-BR" altLang="pt-BR" sz="2400" dirty="0">
                <a:highlight>
                  <a:srgbClr val="FF00FF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‘</a:t>
            </a:r>
            <a:r>
              <a:rPr lang="pt-BR" altLang="pt-BR" sz="2400" b="1" dirty="0">
                <a:highlight>
                  <a:srgbClr val="FF00FF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arte pela arte’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                                                             		</a:t>
            </a:r>
          </a:p>
        </p:txBody>
      </p:sp>
      <p:sp>
        <p:nvSpPr>
          <p:cNvPr id="12294" name="CaixaDeTexto 5">
            <a:extLst>
              <a:ext uri="{FF2B5EF4-FFF2-40B4-BE49-F238E27FC236}">
                <a16:creationId xmlns:a16="http://schemas.microsoft.com/office/drawing/2014/main" id="{CE410B6B-FDB0-4776-8957-7DB54971D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4858984"/>
            <a:ext cx="7740134" cy="1785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dirty="0">
                <a:latin typeface="Arial Narrow" panose="020B0606020202030204" pitchFamily="34" charset="0"/>
              </a:rPr>
              <a:t>Victor Hugo já conotava a posição de </a:t>
            </a:r>
            <a:r>
              <a:rPr lang="pt-BR" altLang="pt-BR" b="1" dirty="0">
                <a:latin typeface="Arial Narrow" panose="020B0606020202030204" pitchFamily="34" charset="0"/>
              </a:rPr>
              <a:t>burilador</a:t>
            </a:r>
            <a:r>
              <a:rPr lang="pt-BR" altLang="pt-BR" dirty="0">
                <a:latin typeface="Arial Narrow" panose="020B0606020202030204" pitchFamily="34" charset="0"/>
              </a:rPr>
              <a:t> que o poeta devia buscar e com ela se identificar:</a:t>
            </a:r>
          </a:p>
          <a:p>
            <a:pPr eaLnBrk="1" hangingPunct="1"/>
            <a:endParaRPr lang="pt-BR" altLang="pt-BR" dirty="0">
              <a:solidFill>
                <a:srgbClr val="C00000"/>
              </a:solidFill>
              <a:latin typeface="Monotype Corsiva" panose="03010101010201010101" pitchFamily="66" charset="0"/>
            </a:endParaRPr>
          </a:p>
          <a:p>
            <a:pPr eaLnBrk="1" hangingPunct="1"/>
            <a:r>
              <a:rPr lang="pt-BR" altLang="pt-BR" b="1" dirty="0">
                <a:latin typeface="Monotype Corsiva" panose="03010101010201010101" pitchFamily="66" charset="0"/>
              </a:rPr>
              <a:t>"</a:t>
            </a:r>
            <a:r>
              <a:rPr lang="pt-BR" altLang="pt-BR" sz="2800" b="1" dirty="0">
                <a:highlight>
                  <a:srgbClr val="FFFF00"/>
                </a:highlight>
                <a:latin typeface="Monotype Corsiva" panose="03010101010201010101" pitchFamily="66" charset="0"/>
              </a:rPr>
              <a:t>Le </a:t>
            </a:r>
            <a:r>
              <a:rPr lang="pt-BR" altLang="pt-BR" sz="2800" b="1" dirty="0" err="1">
                <a:highlight>
                  <a:srgbClr val="FFFF00"/>
                </a:highlight>
                <a:latin typeface="Monotype Corsiva" panose="03010101010201010101" pitchFamily="66" charset="0"/>
              </a:rPr>
              <a:t>poête</a:t>
            </a:r>
            <a:r>
              <a:rPr lang="pt-BR" altLang="pt-BR" sz="2800" b="1" dirty="0">
                <a:highlight>
                  <a:srgbClr val="FFFF00"/>
                </a:highlight>
                <a:latin typeface="Monotype Corsiva" panose="03010101010201010101" pitchFamily="66" charset="0"/>
              </a:rPr>
              <a:t> est </a:t>
            </a:r>
            <a:r>
              <a:rPr lang="pt-BR" altLang="pt-BR" sz="2800" b="1" dirty="0" err="1">
                <a:highlight>
                  <a:srgbClr val="FFFF00"/>
                </a:highlight>
                <a:latin typeface="Monotype Corsiva" panose="03010101010201010101" pitchFamily="66" charset="0"/>
              </a:rPr>
              <a:t>cizeleur</a:t>
            </a:r>
            <a:r>
              <a:rPr lang="pt-BR" altLang="pt-BR" sz="2800" b="1" dirty="0">
                <a:highlight>
                  <a:srgbClr val="FFFF00"/>
                </a:highlight>
                <a:latin typeface="Monotype Corsiva" panose="03010101010201010101" pitchFamily="66" charset="0"/>
              </a:rPr>
              <a:t>, te </a:t>
            </a:r>
            <a:r>
              <a:rPr lang="pt-BR" altLang="pt-BR" sz="2800" b="1" dirty="0" err="1">
                <a:highlight>
                  <a:srgbClr val="FFFF00"/>
                </a:highlight>
                <a:latin typeface="Monotype Corsiva" panose="03010101010201010101" pitchFamily="66" charset="0"/>
              </a:rPr>
              <a:t>cizeieur</a:t>
            </a:r>
            <a:r>
              <a:rPr lang="pt-BR" altLang="pt-BR" sz="2800" b="1" dirty="0">
                <a:highlight>
                  <a:srgbClr val="FFFF00"/>
                </a:highlight>
                <a:latin typeface="Monotype Corsiva" panose="03010101010201010101" pitchFamily="66" charset="0"/>
              </a:rPr>
              <a:t> est </a:t>
            </a:r>
            <a:r>
              <a:rPr lang="pt-BR" altLang="pt-BR" sz="2800" b="1" dirty="0" err="1">
                <a:highlight>
                  <a:srgbClr val="FFFF00"/>
                </a:highlight>
                <a:latin typeface="Monotype Corsiva" panose="03010101010201010101" pitchFamily="66" charset="0"/>
              </a:rPr>
              <a:t>poéte</a:t>
            </a:r>
            <a:r>
              <a:rPr lang="pt-BR" altLang="pt-BR" sz="2800" b="1" dirty="0">
                <a:highlight>
                  <a:srgbClr val="FFFF00"/>
                </a:highlight>
                <a:latin typeface="Monotype Corsiva" panose="03010101010201010101" pitchFamily="66" charset="0"/>
              </a:rPr>
              <a:t>." </a:t>
            </a:r>
          </a:p>
          <a:p>
            <a:pPr eaLnBrk="1" hangingPunct="1"/>
            <a:r>
              <a:rPr lang="pt-BR" altLang="pt-BR" sz="2800" b="1" dirty="0">
                <a:highlight>
                  <a:srgbClr val="00FF00"/>
                </a:highlight>
                <a:latin typeface="Monotype Corsiva" panose="03010101010201010101" pitchFamily="66" charset="0"/>
              </a:rPr>
              <a:t>O poeta é carpinteiro, o carpinteiro é poeta.</a:t>
            </a:r>
            <a:endParaRPr lang="pt-BR" altLang="pt-BR" dirty="0">
              <a:highlight>
                <a:srgbClr val="00FF00"/>
              </a:highlight>
            </a:endParaRPr>
          </a:p>
        </p:txBody>
      </p:sp>
      <p:pic>
        <p:nvPicPr>
          <p:cNvPr id="13318" name="Picture 8">
            <a:extLst>
              <a:ext uri="{FF2B5EF4-FFF2-40B4-BE49-F238E27FC236}">
                <a16:creationId xmlns:a16="http://schemas.microsoft.com/office/drawing/2014/main" id="{EC4D9686-23F0-4376-B4D6-D502C36C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43000"/>
            <a:ext cx="2124521" cy="359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tângulo 7">
            <a:extLst>
              <a:ext uri="{FF2B5EF4-FFF2-40B4-BE49-F238E27FC236}">
                <a16:creationId xmlns:a16="http://schemas.microsoft.com/office/drawing/2014/main" id="{0F863737-D321-4A17-8D9B-6980D2E90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950" y="3571875"/>
            <a:ext cx="23399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eaLnBrk="1" hangingPunct="1"/>
            <a:endParaRPr lang="pt-BR" altLang="pt-BR" sz="1000" dirty="0"/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B04E8C19-2FEF-487C-A5F0-4933424329BD}"/>
              </a:ext>
            </a:extLst>
          </p:cNvPr>
          <p:cNvSpPr/>
          <p:nvPr/>
        </p:nvSpPr>
        <p:spPr>
          <a:xfrm>
            <a:off x="35837" y="4905238"/>
            <a:ext cx="360809" cy="108012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B707E1D1-4475-4E15-9C84-A50F7CDF0735}"/>
              </a:ext>
            </a:extLst>
          </p:cNvPr>
          <p:cNvSpPr/>
          <p:nvPr/>
        </p:nvSpPr>
        <p:spPr>
          <a:xfrm>
            <a:off x="35837" y="5674166"/>
            <a:ext cx="1026200" cy="41743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pt-BR" sz="4500" b="1" dirty="0">
                <a:solidFill>
                  <a:srgbClr val="FF0000"/>
                </a:solidFill>
              </a:rPr>
              <a:t>CARACTERÍSTICAS GERAIS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7504" y="1600200"/>
            <a:ext cx="8928992" cy="4997152"/>
          </a:xfrm>
          <a:solidFill>
            <a:schemeClr val="bg1"/>
          </a:solidFill>
        </p:spPr>
        <p:txBody>
          <a:bodyPr/>
          <a:lstStyle/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Preciosismo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focaliza-se o detalhe; cada objeto deve singularizar-se, daí as palavras raras e rimas ricas.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Objetividade e impessoalidade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O poeta apresenta o fato, a personagem, as coisas como são e acontecem na realidade, sem deformá-los pela sua maneira pessoal de ver, sentir e pensar. Esta posição combate o exagerado subjetivismo romântico.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Arte Pela Arte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A poesia vale por si mesma, não tem nenhum tipo de compromisso, e se justifica por sua beleza. Faz referências ao prosaico, e o texto mostra interesse a coisas pertinentes a todos.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Estética/Culto à forma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Como os poemas não assumem nenhum tipo de compromisso, a estética é muito valorizada. O poeta parnasiano busca a perfeição formal a todo custo, e por vezes, se mostra incapaz para tal.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038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5121"/>
            <a:ext cx="8928992" cy="994122"/>
          </a:xfrm>
          <a:solidFill>
            <a:schemeClr val="bg1"/>
          </a:solidFill>
        </p:spPr>
        <p:txBody>
          <a:bodyPr/>
          <a:lstStyle/>
          <a:p>
            <a:r>
              <a:rPr lang="pt-BR" sz="2800" b="1" dirty="0" smtClean="0">
                <a:solidFill>
                  <a:srgbClr val="FF0000"/>
                </a:solidFill>
              </a:rPr>
              <a:t/>
            </a:r>
            <a:br>
              <a:rPr lang="pt-BR" sz="2800" b="1" dirty="0" smtClean="0">
                <a:solidFill>
                  <a:srgbClr val="FF0000"/>
                </a:solidFill>
              </a:rPr>
            </a:br>
            <a:r>
              <a:rPr lang="pt-BR" sz="2800" b="1" dirty="0" smtClean="0">
                <a:solidFill>
                  <a:srgbClr val="FF0000"/>
                </a:solidFill>
              </a:rPr>
              <a:t>ASPECTOS IMPORTANTES DESSA ESTÉTICA PERFEITA SÃO:</a:t>
            </a:r>
            <a:r>
              <a:rPr lang="pt-BR" sz="2800" b="1" dirty="0">
                <a:solidFill>
                  <a:srgbClr val="FF0000"/>
                </a:solidFill>
              </a:rPr>
              <a:t/>
            </a:r>
            <a:br>
              <a:rPr lang="pt-BR" sz="2800" b="1" dirty="0">
                <a:solidFill>
                  <a:srgbClr val="FF0000"/>
                </a:solidFill>
              </a:rPr>
            </a:b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7504" y="1124744"/>
            <a:ext cx="8928992" cy="5616624"/>
          </a:xfrm>
          <a:solidFill>
            <a:schemeClr val="bg1"/>
          </a:solidFill>
        </p:spPr>
        <p:txBody>
          <a:bodyPr/>
          <a:lstStyle/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Rimas 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Ricas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São evitadas palavras da mesma classe gramatical. Há uma ênfase das rimas do tipo ABAB para estrofes de quatro versos, porém também muito usada as rimas interpoladas</a:t>
            </a:r>
            <a:r>
              <a:rPr lang="pt-BR" sz="24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marL="0" lvl="0" indent="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pt-BR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Valorização 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dos Sonetos: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É dada preferência para os sonetos, composição dividida em duas estrofes de quatro versos, e duas estrofes de três versos. Revelando, no entanto, a "chave" do texto no último verso</a:t>
            </a:r>
            <a:r>
              <a:rPr lang="pt-BR" sz="24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12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Metrificação Rigorosa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O número de sílabas poéticas deve ser o mesmo em cada verso, preferencialmente com dez (decassílabos) ou doze sílabas(versos alexandrinos), os mais utilizados no período. Ou apresentar uma simetria constante, exemplo: primeiro verso de dez sílabas, segundo de seis sílabas, terceiro de dez sílabas, quarto com seis sílabas, etc</a:t>
            </a:r>
            <a:r>
              <a:rPr lang="pt-BR" sz="24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marL="0" lvl="0" indent="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pt-BR" sz="12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Busca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a perfeição formal a todo custo, e por vezes, se mostra incapaz para tal.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63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5121"/>
            <a:ext cx="8928992" cy="994122"/>
          </a:xfrm>
          <a:solidFill>
            <a:schemeClr val="bg1"/>
          </a:solidFill>
        </p:spPr>
        <p:txBody>
          <a:bodyPr/>
          <a:lstStyle/>
          <a:p>
            <a:r>
              <a:rPr lang="pt-BR" sz="2800" b="1" dirty="0" smtClean="0">
                <a:solidFill>
                  <a:srgbClr val="FF0000"/>
                </a:solidFill>
              </a:rPr>
              <a:t/>
            </a:r>
            <a:br>
              <a:rPr lang="pt-BR" sz="2800" b="1" dirty="0" smtClean="0">
                <a:solidFill>
                  <a:srgbClr val="FF0000"/>
                </a:solidFill>
              </a:rPr>
            </a:br>
            <a:r>
              <a:rPr lang="pt-BR" sz="2800" b="1" dirty="0" smtClean="0">
                <a:solidFill>
                  <a:srgbClr val="FF0000"/>
                </a:solidFill>
              </a:rPr>
              <a:t>ASPECTOS IMPORTANTES DESSA ESTÉTICA PERFEITA SÃO:</a:t>
            </a:r>
            <a:r>
              <a:rPr lang="pt-BR" sz="2800" b="1" dirty="0">
                <a:solidFill>
                  <a:srgbClr val="FF0000"/>
                </a:solidFill>
              </a:rPr>
              <a:t/>
            </a:r>
            <a:br>
              <a:rPr lang="pt-BR" sz="2800" b="1" dirty="0">
                <a:solidFill>
                  <a:srgbClr val="FF0000"/>
                </a:solidFill>
              </a:rPr>
            </a:b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7504" y="1124744"/>
            <a:ext cx="8928992" cy="5616624"/>
          </a:xfrm>
          <a:solidFill>
            <a:schemeClr val="bg1"/>
          </a:solidFill>
        </p:spPr>
        <p:txBody>
          <a:bodyPr/>
          <a:lstStyle/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Descritivismo: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Grande parte da poesia parnasiana </a:t>
            </a:r>
            <a:r>
              <a:rPr lang="pt-BR" sz="24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baseia-se em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objetos inertes, sempre optando pelos que exigem uma descrição bem detalhada como "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A Estátua", "Vaso Chinês" e "Vaso Grego" de Alberto de Oliveira.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Temática Greco-Romana: </a:t>
            </a:r>
            <a:r>
              <a:rPr lang="pt-BR" sz="2400" b="1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valoriza-se a </a:t>
            </a:r>
            <a:r>
              <a:rPr lang="pt-BR" sz="24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estética no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Parnasianismo, mas mesmo assim, o texto precisa de um conteúdo. A temática abordada pelos parnasianos recupera temas da Antiguidade Clássica, características de sua história e sua mitologia. É </a:t>
            </a:r>
            <a:r>
              <a:rPr lang="pt-BR" sz="24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comum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os textos descreverem deuses, heróis, fatos lendários, personagens marcados na história e até mesmo objetos.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Cavalgamento ou encadeamento sintático (enjambement</a:t>
            </a:r>
            <a:r>
              <a:rPr lang="pt-BR" sz="24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): ocorre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quando o verso termina quanto à métrica (pois chegou na décima sílaba), mas não terminou quanto à ideia, quanto ao conteúdo, que se encerra no verso de baixo. O verso depende do contexto para ser entendido. Tática para priorizar a métrica e o conjunto de rimas. 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2400" b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6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Invejo o ourives quando escrevo: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Imito o amor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Com que ele, em ouro, o alto relevo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Faz de uma flor.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Imito-o. E, pois, nem de Carrara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pedra firo: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alvo cristal, a pedra rara,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ônix prefiro.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Por isso, corre, por servir-me,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Sobre o papel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A pena, como em prata firme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Corre o cinzel.</a:t>
            </a: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Corre; desenha, enfeita a imagem,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ideia veste: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Cinge-lhe ao corpo a ampla roupagem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Azul-celeste.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Torce, aprimora, alteia, lima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frase; e, enfim,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 verso de ouro engasta a rima,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Como um </a:t>
            </a:r>
            <a:r>
              <a:rPr lang="pt-BR" sz="2500" dirty="0" err="1">
                <a:latin typeface="Arial Narrow" panose="020B0606020202030204" pitchFamily="34" charset="0"/>
              </a:rPr>
              <a:t>rubim</a:t>
            </a:r>
            <a:r>
              <a:rPr lang="pt-BR" sz="2500" dirty="0">
                <a:latin typeface="Arial Narrow" panose="020B0606020202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Quero que a estrofe cristalina,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Dobrada ao jeito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ourives, saia da oficina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Sem um defeito: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47452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conveyor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que o lavor do verso, acaso,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Por tão subtil,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Possa o lavor lembrar de um vaso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</a:t>
            </a:r>
            <a:r>
              <a:rPr lang="pt-BR" sz="2500" dirty="0" err="1">
                <a:latin typeface="Arial Narrow" panose="020B0606020202030204" pitchFamily="34" charset="0"/>
              </a:rPr>
              <a:t>Becerril</a:t>
            </a:r>
            <a:r>
              <a:rPr lang="pt-BR" sz="2500" dirty="0">
                <a:latin typeface="Arial Narrow" panose="020B0606020202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horas sem conto passo, mudo,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olhar atento,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trabalhar, longe de tudo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pensamento.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Porque o escrever - tanta perícia,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Tanta requer,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oficio tal... nem há notícia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outro qualquer.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Assim procedo. Minha pena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Segue esta norma,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Por te servir, Deusa serena,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Serena Forma!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Deusa! A onda vil, que se avoluma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um torvo mar,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Deixa-a crescer; e o lodo e a espuma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Deixa-a rolar!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Blasfemo</a:t>
            </a:r>
            <a:r>
              <a:rPr lang="pt-BR" sz="2500" dirty="0">
                <a:solidFill>
                  <a:srgbClr val="FF0000"/>
                </a:solidFill>
                <a:latin typeface="Arial Narrow" panose="020B0606020202030204" pitchFamily="34" charset="0"/>
              </a:rPr>
              <a:t>&gt;</a:t>
            </a:r>
            <a:r>
              <a:rPr lang="pt-BR" sz="2500" dirty="0">
                <a:latin typeface="Arial Narrow" panose="020B0606020202030204" pitchFamily="34" charset="0"/>
              </a:rPr>
              <a:t> em grita surda e horrendo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Ímpeto, o bando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Venha dos bárbaros crescendo,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Vociferando...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417010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AAB91B0-A35C-4176-8D79-F1EDF6A9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32656"/>
            <a:ext cx="7488832" cy="571120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01E3B44-7E32-4E52-8757-605A13E287BF}"/>
              </a:ext>
            </a:extLst>
          </p:cNvPr>
          <p:cNvSpPr txBox="1"/>
          <p:nvPr/>
        </p:nvSpPr>
        <p:spPr>
          <a:xfrm>
            <a:off x="827584" y="6224285"/>
            <a:ext cx="75608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Parnaso, obra de Andrea </a:t>
            </a:r>
            <a:r>
              <a:rPr lang="pt-BR" b="1" dirty="0" err="1">
                <a:latin typeface="Arial Narrow" panose="020B0606020202030204" pitchFamily="34" charset="0"/>
              </a:rPr>
              <a:t>Mantegna</a:t>
            </a:r>
            <a:r>
              <a:rPr lang="pt-BR" b="1" dirty="0">
                <a:latin typeface="Arial Narrow" panose="020B0606020202030204" pitchFamily="34" charset="0"/>
              </a:rPr>
              <a:t>, representa o Monte das Musas, 1497.</a:t>
            </a:r>
          </a:p>
        </p:txBody>
      </p:sp>
    </p:spTree>
    <p:extLst>
      <p:ext uri="{BB962C8B-B14F-4D97-AF65-F5344CB8AC3E}">
        <p14:creationId xmlns:p14="http://schemas.microsoft.com/office/powerpoint/2010/main" val="996171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84" y="1021769"/>
            <a:ext cx="4457616" cy="5731660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Deixa-o: que venha e uivando passe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- Bando feroz!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Não se te mude a cor da face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o tom da voz!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Olha-os somente, armada e pronta,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Radiante e bela: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E, ao braço o escudo&gt; a raiva afronta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Dessa procela!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Este que à frente vem, e o todo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Possui minaz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um vândalo ou de um visigodo,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Cruel e audaz;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4300" y="1022767"/>
            <a:ext cx="4646745" cy="5730662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Este, que, de entre os mais, o vulto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Ferrenho alteia,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E, em jato, expele o amargo insulto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te enlameia: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É em vão que as forças cansa, e </a:t>
            </a:r>
            <a:r>
              <a:rPr lang="pt-BR" sz="2500" dirty="0" smtClean="0">
                <a:latin typeface="Arial Narrow" panose="020B0606020202030204" pitchFamily="34" charset="0"/>
              </a:rPr>
              <a:t>à </a:t>
            </a:r>
            <a:r>
              <a:rPr lang="pt-BR" sz="2500" dirty="0">
                <a:latin typeface="Arial Narrow" panose="020B0606020202030204" pitchFamily="34" charset="0"/>
              </a:rPr>
              <a:t>luta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 atira; é em vão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brande no ar a maça bruta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bruta mão.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Não morrerás, Deusa sublime!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trono egrégio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Assistirás intacta ao crime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sacrilégio.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797317" y="6384097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196112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E, se morreres por ventura,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Possa eu morrer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Contigo, e a mesma noite escura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Nos envolver!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Ah! ver por terra, profanada,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ara partida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a Arte imortal aos pés calcada,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Prostituída!...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Ver derribar do eterno sólio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Belo, e o som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Ouvir da queda do Acropólio,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Partenon!...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Sem sacerdote, a Crença morta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Sentir, e o susto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Ver, e o extermínio, entrando a porta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templo augusto!...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Ver esta língua, que cultivo,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Sem ouropéis,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Mirrada ao hálito nocivo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Dos infiéis!...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Não! Morra tudo que me é caro,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Fique eu sozinho!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não encontre um só amparo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Em meu caminho!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189897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a minha dor nem a um amigo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Inspire dó...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Mas, ah! que eu fique só contigo,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Contigo só!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Vive! que eu viverei servindo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Teu culto, e, obscuro,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Tuas custódias esculpindo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 ouro mais puro.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Celebrarei o teu </a:t>
            </a:r>
            <a:r>
              <a:rPr lang="pt-BR" sz="2500" dirty="0" smtClean="0">
                <a:latin typeface="Arial Narrow" panose="020B0606020202030204" pitchFamily="34" charset="0"/>
              </a:rPr>
              <a:t>ofício</a:t>
            </a: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 altar: porém,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 inda é pequeno o sacrifício,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Morra eu também!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1744951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Caia eu também, sem esperança, Porém tranquilo,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Inda, ao cair, vibrando a lança,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Em prol do Estilo!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Olavo Bilac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789040"/>
            <a:ext cx="2975066" cy="221270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15235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>
            <a:alpha val="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C97036-D9EF-43EC-AC1C-8DB1788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836712"/>
            <a:ext cx="8568952" cy="4994671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168400">
              <a:srgbClr val="002060">
                <a:alpha val="92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  <a:softEdge rad="8255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207558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Conteúdo 2">
            <a:extLst>
              <a:ext uri="{FF2B5EF4-FFF2-40B4-BE49-F238E27FC236}">
                <a16:creationId xmlns:a16="http://schemas.microsoft.com/office/drawing/2014/main" id="{8555E881-BEB3-43B8-9A5B-3B675DCC6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5" y="1109120"/>
            <a:ext cx="5821976" cy="5329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 Esteticismo;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sz="28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Impassibilidade;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sz="28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Poesia </a:t>
            </a:r>
            <a:r>
              <a:rPr lang="pt-BR" altLang="pt-BR" sz="2800" b="1" dirty="0" smtClean="0">
                <a:latin typeface="Arial Narrow" panose="020B0606020202030204" pitchFamily="34" charset="0"/>
                <a:cs typeface="Arial" panose="020B0604020202020204" pitchFamily="34" charset="0"/>
              </a:rPr>
              <a:t>descritiva</a:t>
            </a:r>
            <a:r>
              <a:rPr lang="pt-BR" altLang="pt-BR" sz="28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; </a:t>
            </a:r>
            <a:endParaRPr lang="pt-BR" altLang="pt-BR" sz="2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sz="28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Retomada dos modelos clássicos;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sz="28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Perfeição formal.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dirty="0"/>
          </a:p>
          <a:p>
            <a:pPr>
              <a:buFont typeface="Arial" panose="020B0604020202020204" pitchFamily="34" charset="0"/>
              <a:buNone/>
            </a:pPr>
            <a:endParaRPr lang="pt-BR" altLang="pt-BR" sz="1000" b="1" dirty="0"/>
          </a:p>
          <a:p>
            <a:pPr>
              <a:buFont typeface="Arial" panose="020B0604020202020204" pitchFamily="34" charset="0"/>
              <a:buNone/>
            </a:pPr>
            <a:endParaRPr lang="pt-BR" altLang="pt-BR" sz="1000" b="1" dirty="0"/>
          </a:p>
          <a:p>
            <a:pPr>
              <a:buFont typeface="Arial" panose="020B0604020202020204" pitchFamily="34" charset="0"/>
              <a:buNone/>
            </a:pPr>
            <a:endParaRPr lang="pt-BR" alt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2" name="Picture 8">
            <a:extLst>
              <a:ext uri="{FF2B5EF4-FFF2-40B4-BE49-F238E27FC236}">
                <a16:creationId xmlns:a16="http://schemas.microsoft.com/office/drawing/2014/main" id="{C136AC82-8510-49C4-8462-800F716D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508" y="1067424"/>
            <a:ext cx="2975987" cy="2559050"/>
          </a:xfrm>
          <a:prstGeom prst="rect">
            <a:avLst/>
          </a:prstGeom>
          <a:noFill/>
          <a:ln>
            <a:noFill/>
          </a:ln>
          <a:effectLst>
            <a:glow rad="9144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tângulo 7">
            <a:extLst>
              <a:ext uri="{FF2B5EF4-FFF2-40B4-BE49-F238E27FC236}">
                <a16:creationId xmlns:a16="http://schemas.microsoft.com/office/drawing/2014/main" id="{68E25D11-D0A1-484A-A4E5-065EBA999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58" y="6425054"/>
            <a:ext cx="526918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fr-FR" altLang="pt-BR" sz="1000" b="1" dirty="0">
                <a:highlight>
                  <a:srgbClr val="FFFF00"/>
                </a:highlight>
              </a:rPr>
              <a:t>Imagens de cima para baixo: Clio, Euterpe et Thalie. De Eustache Le Sueur </a:t>
            </a:r>
          </a:p>
          <a:p>
            <a:pPr algn="r" eaLnBrk="1" hangingPunct="1"/>
            <a:r>
              <a:rPr lang="fr-FR" altLang="pt-BR" sz="1000" b="1" dirty="0">
                <a:highlight>
                  <a:srgbClr val="FFFF00"/>
                </a:highlight>
              </a:rPr>
              <a:t>Athene bei den Musen. De Frans Flori</a:t>
            </a:r>
            <a:r>
              <a:rPr lang="fr-FR" altLang="pt-BR" sz="1000" b="1" dirty="0"/>
              <a:t>s </a:t>
            </a:r>
            <a:r>
              <a:rPr lang="fr-FR" altLang="pt-BR" sz="1000" dirty="0"/>
              <a:t>.</a:t>
            </a:r>
            <a:endParaRPr lang="pt-BR" altLang="pt-BR" sz="1000" dirty="0"/>
          </a:p>
        </p:txBody>
      </p:sp>
      <p:pic>
        <p:nvPicPr>
          <p:cNvPr id="12294" name="Picture 10">
            <a:extLst>
              <a:ext uri="{FF2B5EF4-FFF2-40B4-BE49-F238E27FC236}">
                <a16:creationId xmlns:a16="http://schemas.microsoft.com/office/drawing/2014/main" id="{A250A8F6-CDFF-4165-BEEE-651EEB4EA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507" y="4004798"/>
            <a:ext cx="2975987" cy="2625767"/>
          </a:xfrm>
          <a:prstGeom prst="rect">
            <a:avLst/>
          </a:prstGeom>
          <a:noFill/>
          <a:ln>
            <a:noFill/>
          </a:ln>
          <a:effectLst>
            <a:glow rad="939800">
              <a:srgbClr val="FFFF00">
                <a:alpha val="4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13BBAB9-FA9F-4CBF-81BA-F59438BD7B6A}"/>
              </a:ext>
            </a:extLst>
          </p:cNvPr>
          <p:cNvSpPr txBox="1"/>
          <p:nvPr/>
        </p:nvSpPr>
        <p:spPr>
          <a:xfrm>
            <a:off x="468313" y="260648"/>
            <a:ext cx="80641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2400" b="1" dirty="0"/>
              <a:t>EM OUTRAS PALAVRAS...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9769DB48-A216-4FC2-8676-F3EA0F01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54931"/>
            <a:ext cx="8640960" cy="609774"/>
          </a:xfr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78000">
                <a:srgbClr val="FFC000">
                  <a:shade val="67500"/>
                  <a:satMod val="115000"/>
                  <a:lumMod val="98000"/>
                  <a:lumOff val="2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accent3">
                <a:lumMod val="75000"/>
              </a:schemeClr>
            </a:solidFill>
          </a:ln>
          <a:effectLst>
            <a:glow rad="1727200">
              <a:schemeClr val="accent4">
                <a:satMod val="175000"/>
                <a:alpha val="64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Oposição à estética romântica </a:t>
            </a:r>
          </a:p>
        </p:txBody>
      </p:sp>
      <p:sp>
        <p:nvSpPr>
          <p:cNvPr id="14339" name="Espaço Reservado para Conteúdo 2">
            <a:extLst>
              <a:ext uri="{FF2B5EF4-FFF2-40B4-BE49-F238E27FC236}">
                <a16:creationId xmlns:a16="http://schemas.microsoft.com/office/drawing/2014/main" id="{DC4A832A-B99D-44C9-B529-43C9677B3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857894"/>
            <a:ext cx="8640960" cy="5845175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Ressuscitou-se o </a:t>
            </a:r>
            <a:r>
              <a:rPr lang="pt-BR" altLang="pt-BR" sz="2400" b="1" dirty="0">
                <a:latin typeface="Arial Narrow" panose="020B0606020202030204" pitchFamily="34" charset="0"/>
                <a:cs typeface="Arial" panose="020B0604020202020204" pitchFamily="34" charset="0"/>
              </a:rPr>
              <a:t>soneto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 e substituiu-se o 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decassílabo romântico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(dez silabas poéticas) pelo 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alexandrino clássico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(doze sílabas poéticas). </a:t>
            </a:r>
          </a:p>
          <a:p>
            <a:pPr algn="just"/>
            <a:endParaRPr lang="pt-BR" altLang="pt-BR" sz="24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A versificação torna-se perfeita: rima rica e rara, períodos longos, 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inversão de termos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e </a:t>
            </a:r>
            <a:r>
              <a:rPr lang="pt-BR" altLang="pt-BR" sz="2400" dirty="0">
                <a:solidFill>
                  <a:schemeClr val="tx2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sintaxe clássica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. Tudo se opõe aos versos livres e brancos cultivados pelos românticos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1800" b="1" dirty="0">
              <a:solidFill>
                <a:srgbClr val="FF0000"/>
              </a:solidFill>
              <a:latin typeface="Monotype Corsiva" panose="03010101010201010101" pitchFamily="66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   Quero que a estrofe cristalina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   Dobrada ao jeito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   Do ourives, saia da oficina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    Sem um defeito.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   Assim procedo. Minha pena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   Segue essa norma,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   Por te servir, Deusa serena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   Serena forma. </a:t>
            </a:r>
            <a:endParaRPr lang="pt-BR" altLang="pt-BR" sz="2000" b="1" dirty="0">
              <a:solidFill>
                <a:srgbClr val="FF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1" name="Picture 7">
            <a:extLst>
              <a:ext uri="{FF2B5EF4-FFF2-40B4-BE49-F238E27FC236}">
                <a16:creationId xmlns:a16="http://schemas.microsoft.com/office/drawing/2014/main" id="{B607C0D7-FBE8-4A33-87D7-F7142BAE0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645024"/>
            <a:ext cx="3429000" cy="257175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Conteúdo 2">
            <a:extLst>
              <a:ext uri="{FF2B5EF4-FFF2-40B4-BE49-F238E27FC236}">
                <a16:creationId xmlns:a16="http://schemas.microsoft.com/office/drawing/2014/main" id="{DD3DD587-8A1B-4BAC-AB03-F9B04B69F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96975"/>
            <a:ext cx="8496300" cy="5400675"/>
          </a:xfrm>
          <a:solidFill>
            <a:schemeClr val="bg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defRPr/>
            </a:pPr>
            <a:r>
              <a:rPr lang="pt-BR" sz="2800" dirty="0">
                <a:latin typeface="Arial Narrow" panose="020B0606020202030204" pitchFamily="34" charset="0"/>
              </a:rPr>
              <a:t>Negação do </a:t>
            </a:r>
            <a:r>
              <a:rPr lang="pt-BR" sz="2800" dirty="0">
                <a:highlight>
                  <a:srgbClr val="00FFFF"/>
                </a:highlight>
                <a:latin typeface="Arial Narrow" panose="020B0606020202030204" pitchFamily="34" charset="0"/>
              </a:rPr>
              <a:t>sentimentalismo exagerado presente </a:t>
            </a:r>
            <a:r>
              <a:rPr lang="pt-BR" sz="2800" dirty="0">
                <a:latin typeface="Arial Narrow" panose="020B0606020202030204" pitchFamily="34" charset="0"/>
              </a:rPr>
              <a:t>no Romantismo. Os parnasianos negavam qualquer expressão de </a:t>
            </a:r>
            <a:r>
              <a:rPr lang="pt-BR" sz="2800" dirty="0">
                <a:highlight>
                  <a:srgbClr val="00FF00"/>
                </a:highlight>
                <a:latin typeface="Arial Narrow" panose="020B0606020202030204" pitchFamily="34" charset="0"/>
              </a:rPr>
              <a:t>subjetividade</a:t>
            </a:r>
            <a:r>
              <a:rPr lang="pt-BR" sz="2800" dirty="0">
                <a:latin typeface="Arial Narrow" panose="020B0606020202030204" pitchFamily="34" charset="0"/>
              </a:rPr>
              <a:t> em favor da objetividade temática</a:t>
            </a:r>
            <a:r>
              <a:rPr lang="pt-BR" dirty="0">
                <a:latin typeface="Arial Narrow" panose="020B0606020202030204" pitchFamily="34" charset="0"/>
              </a:rPr>
              <a:t>. </a:t>
            </a:r>
            <a:endParaRPr lang="pt-BR" sz="1600" dirty="0">
              <a:latin typeface="Arial Narrow" panose="020B0606020202030204" pitchFamily="34" charset="0"/>
            </a:endParaRPr>
          </a:p>
          <a:p>
            <a:pPr algn="ctr">
              <a:buFont typeface="Arial" charset="0"/>
              <a:buNone/>
              <a:defRPr/>
            </a:pPr>
            <a:r>
              <a:rPr lang="pt-BR" dirty="0"/>
              <a:t> </a:t>
            </a:r>
            <a:r>
              <a:rPr lang="pt-BR" sz="2400" b="1" dirty="0">
                <a:solidFill>
                  <a:srgbClr val="C00000"/>
                </a:solidFill>
                <a:latin typeface="Monotype Corsiva" pitchFamily="66" charset="0"/>
              </a:rPr>
              <a:t>A Cavalgada</a:t>
            </a:r>
          </a:p>
          <a:p>
            <a:pPr algn="ctr">
              <a:buFont typeface="Arial" charset="0"/>
              <a:buNone/>
              <a:defRPr/>
            </a:pPr>
            <a:endParaRPr lang="pt-BR" sz="2400" b="1" dirty="0">
              <a:solidFill>
                <a:srgbClr val="C00000"/>
              </a:solidFill>
              <a:latin typeface="Monotype Corsiva" pitchFamily="66" charset="0"/>
            </a:endParaRPr>
          </a:p>
          <a:p>
            <a:pPr algn="r">
              <a:buFont typeface="Arial" charset="0"/>
              <a:buNone/>
              <a:defRPr/>
            </a:pPr>
            <a:r>
              <a:rPr lang="pt-BR" sz="2400" b="1" dirty="0">
                <a:solidFill>
                  <a:srgbClr val="C00000"/>
                </a:solidFill>
                <a:latin typeface="Monotype Corsiva" pitchFamily="66" charset="0"/>
              </a:rPr>
              <a:t>	A lua banha a solitária estrada...                                                                                 Silêncio!...Mas além, confuso e brando,                                                             O som longínquo vem se aproximando                                                                      Do galopar de estranha cavalgada</a:t>
            </a:r>
            <a:r>
              <a:rPr lang="pt-BR" dirty="0"/>
              <a:t>.</a:t>
            </a:r>
          </a:p>
          <a:p>
            <a:pPr algn="r">
              <a:buFont typeface="Arial" charset="0"/>
              <a:buNone/>
              <a:defRPr/>
            </a:pPr>
            <a:endParaRPr lang="pt-BR" sz="1800" b="1" dirty="0">
              <a:latin typeface="Arial" charset="0"/>
              <a:cs typeface="Arial" charset="0"/>
            </a:endParaRPr>
          </a:p>
          <a:p>
            <a:pPr algn="r">
              <a:buFont typeface="Arial" charset="0"/>
              <a:buNone/>
              <a:defRPr/>
            </a:pPr>
            <a:endParaRPr lang="pt-BR" sz="1800" b="1" dirty="0">
              <a:latin typeface="Arial" charset="0"/>
              <a:cs typeface="Arial" charset="0"/>
            </a:endParaRPr>
          </a:p>
          <a:p>
            <a:pPr algn="r">
              <a:buFont typeface="Arial" charset="0"/>
              <a:buNone/>
              <a:defRPr/>
            </a:pPr>
            <a:r>
              <a:rPr lang="pt-BR" sz="1800" b="1" dirty="0">
                <a:latin typeface="Arial" charset="0"/>
                <a:cs typeface="Arial" charset="0"/>
              </a:rPr>
              <a:t>(Raimundo Correia)</a:t>
            </a:r>
          </a:p>
          <a:p>
            <a:pPr>
              <a:buFont typeface="Arial" charset="0"/>
              <a:buNone/>
              <a:defRPr/>
            </a:pPr>
            <a:endParaRPr lang="pt-BR" sz="1800" b="1" dirty="0">
              <a:latin typeface="Arial" charset="0"/>
              <a:cs typeface="Arial" charset="0"/>
            </a:endParaRPr>
          </a:p>
        </p:txBody>
      </p:sp>
      <p:pic>
        <p:nvPicPr>
          <p:cNvPr id="15364" name="Picture 6">
            <a:extLst>
              <a:ext uri="{FF2B5EF4-FFF2-40B4-BE49-F238E27FC236}">
                <a16:creationId xmlns:a16="http://schemas.microsoft.com/office/drawing/2014/main" id="{A5559675-2C59-459F-91E3-A3258E71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95068"/>
            <a:ext cx="3905250" cy="21971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914443D-9D47-4720-A592-8338CBFBB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23" y="171450"/>
            <a:ext cx="8640960" cy="696913"/>
          </a:xfr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78000">
                <a:srgbClr val="FFC000">
                  <a:shade val="67500"/>
                  <a:satMod val="115000"/>
                  <a:lumMod val="98000"/>
                  <a:lumOff val="2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accent3">
                <a:lumMod val="75000"/>
              </a:schemeClr>
            </a:solidFill>
          </a:ln>
          <a:effectLst>
            <a:glow rad="1727200">
              <a:schemeClr val="accent4">
                <a:satMod val="175000"/>
                <a:alpha val="64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102766"/>
                </a:highlight>
                <a:latin typeface="Arial" charset="0"/>
                <a:ea typeface="+mn-ea"/>
                <a:cs typeface="Arial" charset="0"/>
              </a:rPr>
              <a:t>Impassibilidade</a:t>
            </a:r>
            <a:endParaRPr lang="pt-BR" altLang="pt-BR" sz="2800" b="1" dirty="0">
              <a:solidFill>
                <a:schemeClr val="bg1"/>
              </a:solidFill>
              <a:highlight>
                <a:srgbClr val="102766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>
            <a:extLst>
              <a:ext uri="{FF2B5EF4-FFF2-40B4-BE49-F238E27FC236}">
                <a16:creationId xmlns:a16="http://schemas.microsoft.com/office/drawing/2014/main" id="{88C8EE8A-7189-4C49-B58A-9CA079E7D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4153" y="1052736"/>
            <a:ext cx="4909617" cy="5446886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parnasianos  buscam compor poesias descritivas em que a apresentação dos fatos históricos e dos fenômenos naturais </a:t>
            </a:r>
            <a:r>
              <a:rPr lang="pt-BR" altLang="pt-BR" sz="2000" dirty="0">
                <a:highlight>
                  <a:srgbClr val="FF66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é imparcial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Embora existam alguns aspectos comuns, há diferenças: </a:t>
            </a:r>
          </a:p>
          <a:p>
            <a:pPr algn="just"/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Parnasianismo não se preocupava com a temática do cotidiano;</a:t>
            </a:r>
          </a:p>
          <a:p>
            <a:pPr marL="0" indent="0" algn="just">
              <a:buNone/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 a descrição dos costumes da época e </a:t>
            </a:r>
          </a:p>
          <a:p>
            <a:pPr algn="just"/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 o cientificismo, características marcantes do </a:t>
            </a:r>
            <a:r>
              <a:rPr lang="pt-BR" altLang="pt-BR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Realismo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altLang="pt-BR" sz="2400" dirty="0"/>
          </a:p>
        </p:txBody>
      </p:sp>
      <p:sp>
        <p:nvSpPr>
          <p:cNvPr id="16387" name="CaixaDeTexto 3">
            <a:extLst>
              <a:ext uri="{FF2B5EF4-FFF2-40B4-BE49-F238E27FC236}">
                <a16:creationId xmlns:a16="http://schemas.microsoft.com/office/drawing/2014/main" id="{9240E2D8-52B5-40E4-87A8-CBEFEA32E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8640762" cy="800219"/>
          </a:xfrm>
          <a:prstGeom prst="rect">
            <a:avLst/>
          </a:prstGeom>
          <a:solidFill>
            <a:srgbClr val="10276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algn="ctr">
              <a:spcBef>
                <a:spcPct val="20000"/>
              </a:spcBef>
            </a:pPr>
            <a:r>
              <a:rPr lang="pt-BR" altLang="pt-BR" sz="2800" b="1" dirty="0">
                <a:solidFill>
                  <a:schemeClr val="bg1"/>
                </a:solidFill>
              </a:rPr>
              <a:t>Impessoalidade</a:t>
            </a:r>
          </a:p>
          <a:p>
            <a:pPr algn="ctr" eaLnBrk="1" hangingPunct="1"/>
            <a:endParaRPr lang="pt-BR" altLang="pt-BR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16388" name="Picture 8">
            <a:extLst>
              <a:ext uri="{FF2B5EF4-FFF2-40B4-BE49-F238E27FC236}">
                <a16:creationId xmlns:a16="http://schemas.microsoft.com/office/drawing/2014/main" id="{607B9567-0873-4A68-B059-7416E267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08" y="2118382"/>
            <a:ext cx="3396680" cy="296680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uiExpand="1" build="p" autoUpdateAnimBg="0"/>
      <p:bldP spid="1638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Conteúdo 2">
            <a:extLst>
              <a:ext uri="{FF2B5EF4-FFF2-40B4-BE49-F238E27FC236}">
                <a16:creationId xmlns:a16="http://schemas.microsoft.com/office/drawing/2014/main" id="{A28DA079-1D23-452B-B6DD-69929E3CC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88" y="785812"/>
            <a:ext cx="8743950" cy="5956300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A poesia parnasiana é marcadamente </a:t>
            </a:r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  <a:cs typeface="Arial" charset="0"/>
              </a:rPr>
              <a:t>descritiva</a:t>
            </a: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, aparecem descrições pormenorizadas de </a:t>
            </a:r>
            <a:r>
              <a:rPr lang="pt-BR" sz="2800" dirty="0">
                <a:highlight>
                  <a:srgbClr val="FFFF00"/>
                </a:highlight>
                <a:latin typeface="Arial Narrow" panose="020B0606020202030204" pitchFamily="34" charset="0"/>
                <a:cs typeface="Arial" charset="0"/>
              </a:rPr>
              <a:t>objetos e cenas da natureza</a:t>
            </a: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, resgatando um certo </a:t>
            </a:r>
            <a:r>
              <a:rPr lang="pt-BR" sz="2800" dirty="0">
                <a:latin typeface="Arial Narrow" panose="020B0606020202030204" pitchFamily="34" charset="0"/>
              </a:rPr>
              <a:t>Bucolismo.</a:t>
            </a:r>
          </a:p>
          <a:p>
            <a:pPr>
              <a:buFont typeface="Arial" charset="0"/>
              <a:buChar char="•"/>
              <a:defRPr/>
            </a:pPr>
            <a:endParaRPr lang="pt-BR" sz="2800" dirty="0"/>
          </a:p>
          <a:p>
            <a:pPr algn="ctr">
              <a:buFont typeface="Arial" charset="0"/>
              <a:buNone/>
              <a:defRPr/>
            </a:pPr>
            <a:r>
              <a:rPr lang="pt-BR" sz="2400" b="1" i="1" dirty="0">
                <a:solidFill>
                  <a:srgbClr val="C00000"/>
                </a:solidFill>
                <a:latin typeface="Monotype Corsiva" pitchFamily="66" charset="0"/>
              </a:rPr>
              <a:t>Vaso chinês    </a:t>
            </a:r>
            <a:r>
              <a:rPr lang="pt-BR" sz="2400" b="1" dirty="0">
                <a:solidFill>
                  <a:srgbClr val="C00000"/>
                </a:solidFill>
                <a:latin typeface="Monotype Corsiva" pitchFamily="66" charset="0"/>
              </a:rPr>
              <a:t>(Alberto de Oliveira)</a:t>
            </a:r>
            <a:endParaRPr lang="pt-BR" sz="2400" b="1" i="1" dirty="0">
              <a:solidFill>
                <a:srgbClr val="C00000"/>
              </a:solidFill>
              <a:latin typeface="Monotype Corsiva" pitchFamily="66" charset="0"/>
            </a:endParaRPr>
          </a:p>
          <a:p>
            <a:pPr>
              <a:buFont typeface="Arial" charset="0"/>
              <a:buNone/>
              <a:defRPr/>
            </a:pPr>
            <a:endParaRPr lang="pt-BR" sz="2400" b="1" i="1" dirty="0">
              <a:solidFill>
                <a:srgbClr val="C00000"/>
              </a:solidFill>
              <a:latin typeface="Monotype Corsiva" pitchFamily="66" charset="0"/>
            </a:endParaRPr>
          </a:p>
          <a:p>
            <a:pPr algn="ctr">
              <a:buFont typeface="Arial" charset="0"/>
              <a:buNone/>
              <a:defRPr/>
            </a:pPr>
            <a:r>
              <a:rPr lang="pt-BR" sz="2400" b="1" i="1" dirty="0">
                <a:solidFill>
                  <a:srgbClr val="C00000"/>
                </a:solidFill>
                <a:latin typeface="Monotype Corsiva" pitchFamily="66" charset="0"/>
              </a:rPr>
              <a:t> </a:t>
            </a:r>
            <a:r>
              <a:rPr lang="pt-BR" sz="2400" i="1" dirty="0">
                <a:solidFill>
                  <a:srgbClr val="C00000"/>
                </a:solidFill>
                <a:latin typeface="Monotype Corsiva" pitchFamily="66" charset="0"/>
              </a:rPr>
              <a:t>Estranho mimo ,aquele vaso! Vi-o</a:t>
            </a:r>
          </a:p>
          <a:p>
            <a:pPr algn="ctr">
              <a:buFont typeface="Arial" charset="0"/>
              <a:buNone/>
              <a:defRPr/>
            </a:pPr>
            <a:r>
              <a:rPr lang="pt-BR" sz="2400" i="1" dirty="0" smtClean="0">
                <a:solidFill>
                  <a:srgbClr val="C00000"/>
                </a:solidFill>
                <a:latin typeface="Monotype Corsiva" pitchFamily="66" charset="0"/>
              </a:rPr>
              <a:t>Casualmente,uma </a:t>
            </a:r>
            <a:r>
              <a:rPr lang="pt-BR" sz="2400" i="1" dirty="0">
                <a:solidFill>
                  <a:srgbClr val="C00000"/>
                </a:solidFill>
                <a:latin typeface="Monotype Corsiva" pitchFamily="66" charset="0"/>
              </a:rPr>
              <a:t>vez, de um perfumado</a:t>
            </a:r>
          </a:p>
          <a:p>
            <a:pPr algn="ctr">
              <a:buFont typeface="Arial" charset="0"/>
              <a:buNone/>
              <a:defRPr/>
            </a:pPr>
            <a:r>
              <a:rPr lang="pt-BR" sz="2400" i="1" dirty="0">
                <a:solidFill>
                  <a:srgbClr val="C00000"/>
                </a:solidFill>
                <a:latin typeface="Monotype Corsiva" pitchFamily="66" charset="0"/>
              </a:rPr>
              <a:t>Contador sobre mármore luzidio,</a:t>
            </a:r>
          </a:p>
          <a:p>
            <a:pPr algn="ctr">
              <a:buFont typeface="Arial" charset="0"/>
              <a:buNone/>
              <a:defRPr/>
            </a:pPr>
            <a:r>
              <a:rPr lang="pt-BR" sz="2400" i="1" dirty="0">
                <a:solidFill>
                  <a:srgbClr val="C00000"/>
                </a:solidFill>
                <a:latin typeface="Monotype Corsiva" pitchFamily="66" charset="0"/>
              </a:rPr>
              <a:t>Entre um leque e o começo de um bordado.     </a:t>
            </a:r>
            <a:endParaRPr lang="pt-BR" sz="2400" dirty="0"/>
          </a:p>
        </p:txBody>
      </p:sp>
      <p:sp>
        <p:nvSpPr>
          <p:cNvPr id="17411" name="CaixaDeTexto 3">
            <a:extLst>
              <a:ext uri="{FF2B5EF4-FFF2-40B4-BE49-F238E27FC236}">
                <a16:creationId xmlns:a16="http://schemas.microsoft.com/office/drawing/2014/main" id="{CE400A7B-95D5-4B25-9F02-FC596E6D7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896461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sz="2800" b="1" dirty="0">
                <a:solidFill>
                  <a:prstClr val="black"/>
                </a:solidFill>
                <a:highlight>
                  <a:srgbClr val="FFFF00"/>
                </a:highlight>
                <a:latin typeface="Arial" charset="0"/>
                <a:cs typeface="Arial" charset="0"/>
              </a:rPr>
              <a:t>Poesia descritiva</a:t>
            </a:r>
            <a:endParaRPr lang="pt-BR" altLang="pt-BR" b="1" dirty="0">
              <a:solidFill>
                <a:schemeClr val="bg1"/>
              </a:solidFill>
              <a:highlight>
                <a:srgbClr val="FFFF00"/>
              </a:highlight>
              <a:latin typeface="Calibri" panose="020F0502020204030204" pitchFamily="34" charset="0"/>
            </a:endParaRPr>
          </a:p>
        </p:txBody>
      </p:sp>
      <p:pic>
        <p:nvPicPr>
          <p:cNvPr id="17412" name="Picture 6">
            <a:extLst>
              <a:ext uri="{FF2B5EF4-FFF2-40B4-BE49-F238E27FC236}">
                <a16:creationId xmlns:a16="http://schemas.microsoft.com/office/drawing/2014/main" id="{43EF3090-7F75-4776-88E7-73D55E8A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3214688"/>
            <a:ext cx="1993900" cy="28575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aixaDeTexto 3">
            <a:extLst>
              <a:ext uri="{FF2B5EF4-FFF2-40B4-BE49-F238E27FC236}">
                <a16:creationId xmlns:a16="http://schemas.microsoft.com/office/drawing/2014/main" id="{1CDEF424-077D-431E-BC50-63A1E0C2A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3696" y="18165"/>
            <a:ext cx="5500304" cy="9686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lvl="0" indent="-342900" algn="ctr" eaLnBrk="1" hangingPunct="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600" b="1" dirty="0" smtClean="0"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latin typeface="+mj-lt"/>
                <a:ea typeface="+mj-ea"/>
                <a:cs typeface="+mj-cs"/>
              </a:rPr>
              <a:t>RESGATE DOS VALORES CLÁSSICOS</a:t>
            </a:r>
          </a:p>
          <a:p>
            <a:pPr marL="342900" lvl="0" indent="-342900" algn="ctr" eaLnBrk="1" hangingPunct="1">
              <a:lnSpc>
                <a:spcPct val="90000"/>
              </a:lnSpc>
              <a:spcAft>
                <a:spcPts val="600"/>
              </a:spcAft>
              <a:defRPr/>
            </a:pPr>
            <a:endParaRPr lang="en-US" sz="1300" b="1" dirty="0" smtClean="0">
              <a:highlight>
                <a:srgbClr val="FFFF00"/>
              </a:highlight>
              <a:latin typeface="+mj-lt"/>
              <a:ea typeface="+mj-ea"/>
              <a:cs typeface="+mj-cs"/>
            </a:endParaRPr>
          </a:p>
          <a:p>
            <a:pPr marL="342900" lvl="0" indent="-342900" algn="just" eaLnBrk="1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pt-BR" sz="2900" dirty="0" smtClean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No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Parnasianismo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,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assim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como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 no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Classicismo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,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também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 se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voltou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 à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Antiguidade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greco-romana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,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tida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como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modelo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 de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perfeição</a:t>
            </a:r>
            <a:r>
              <a:rPr lang="en-US" altLang="pt-BR" sz="2900" dirty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 e </a:t>
            </a:r>
            <a:r>
              <a:rPr lang="en-US" altLang="pt-BR" sz="2900" dirty="0" err="1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beleza</a:t>
            </a:r>
            <a:r>
              <a:rPr lang="en-US" altLang="pt-BR" sz="2900" dirty="0" smtClean="0">
                <a:solidFill>
                  <a:srgbClr val="102766"/>
                </a:solidFill>
                <a:latin typeface="Arial Narrow" panose="020B0606020202030204" pitchFamily="34" charset="0"/>
                <a:ea typeface="+mj-ea"/>
                <a:cs typeface="+mj-cs"/>
              </a:rPr>
              <a:t>.</a:t>
            </a:r>
            <a:endParaRPr lang="en-US" altLang="pt-BR" sz="2900" dirty="0">
              <a:solidFill>
                <a:srgbClr val="102766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 descr="Uma imagem contendo pessoa, escultura, mulher, edifício&#10;&#10;Descrição gerada automaticamente">
            <a:extLst>
              <a:ext uri="{FF2B5EF4-FFF2-40B4-BE49-F238E27FC236}">
                <a16:creationId xmlns:a16="http://schemas.microsoft.com/office/drawing/2014/main" id="{0971FB7F-5A2B-4236-A824-E00DA12D4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1" r="15711" b="-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BF9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3" name="CaixaDeTexto 4">
            <a:extLst>
              <a:ext uri="{FF2B5EF4-FFF2-40B4-BE49-F238E27FC236}">
                <a16:creationId xmlns:a16="http://schemas.microsoft.com/office/drawing/2014/main" id="{6629EC94-9497-4DED-B5C9-1DD8F5E3D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981" y="1196752"/>
            <a:ext cx="5081780" cy="5544616"/>
          </a:xfrm>
          <a:prstGeom prst="rect">
            <a:avLst/>
          </a:prstGeom>
          <a:solidFill>
            <a:srgbClr val="002060"/>
          </a:solidFill>
          <a:effectLst>
            <a:glow rad="177800">
              <a:srgbClr val="00B0F0">
                <a:alpha val="83000"/>
              </a:srgbClr>
            </a:glow>
          </a:effectLst>
        </p:spPr>
        <p:txBody>
          <a:bodyPr vert="horz" lIns="91440" tIns="108000" rIns="91440" bIns="45720" rtlCol="0">
            <a:normAutofit fontScale="25000" lnSpcReduction="2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6400" b="1" dirty="0">
                <a:solidFill>
                  <a:srgbClr val="102766"/>
                </a:solidFill>
                <a:highlight>
                  <a:srgbClr val="FFFF00"/>
                </a:highlight>
                <a:latin typeface="+mn-lt"/>
                <a:cs typeface="+mn-cs"/>
              </a:rPr>
              <a:t>" Plena </a:t>
            </a:r>
            <a:r>
              <a:rPr lang="en-US" altLang="pt-BR" sz="6400" b="1" dirty="0" err="1">
                <a:solidFill>
                  <a:srgbClr val="102766"/>
                </a:solidFill>
                <a:highlight>
                  <a:srgbClr val="FFFF00"/>
                </a:highlight>
                <a:latin typeface="+mn-lt"/>
                <a:cs typeface="+mn-cs"/>
              </a:rPr>
              <a:t>nudez</a:t>
            </a:r>
            <a:r>
              <a:rPr lang="en-US" altLang="pt-BR" sz="6400" b="1" dirty="0">
                <a:solidFill>
                  <a:srgbClr val="102766"/>
                </a:solidFill>
                <a:highlight>
                  <a:srgbClr val="FFFF00"/>
                </a:highlight>
                <a:latin typeface="+mn-lt"/>
                <a:cs typeface="+mn-cs"/>
              </a:rPr>
              <a:t>”</a:t>
            </a:r>
          </a:p>
          <a:p>
            <a:pPr algn="r" eaLnBrk="1" hangingPunct="1">
              <a:lnSpc>
                <a:spcPct val="90000"/>
              </a:lnSpc>
              <a:spcAft>
                <a:spcPts val="600"/>
              </a:spcAft>
            </a:pPr>
            <a:r>
              <a:rPr lang="en-US" altLang="pt-BR" sz="2600" dirty="0">
                <a:solidFill>
                  <a:schemeClr val="bg1"/>
                </a:solidFill>
                <a:latin typeface="+mn-lt"/>
                <a:cs typeface="+mn-cs"/>
              </a:rPr>
              <a:t>                    </a:t>
            </a:r>
            <a:r>
              <a:rPr lang="en-US" altLang="pt-BR" sz="4800" dirty="0">
                <a:solidFill>
                  <a:schemeClr val="bg1"/>
                </a:solidFill>
                <a:latin typeface="+mn-lt"/>
                <a:cs typeface="+mn-cs"/>
              </a:rPr>
              <a:t>(Raimundo Correa)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Eu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amo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os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gregos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tipos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de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escultura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: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Pagãs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nuas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no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mármore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entalhadas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;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não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essas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produções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que a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estufa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escura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das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modas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cria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,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tortas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e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enfezadas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endParaRPr lang="en-US" altLang="pt-BR" sz="7200" dirty="0">
              <a:solidFill>
                <a:schemeClr val="bg1"/>
              </a:solidFill>
              <a:latin typeface="Arial Narrow" panose="020B0606020202030204" pitchFamily="34" charset="0"/>
              <a:cs typeface="+mn-cs"/>
            </a:endParaRP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Quero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em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pleno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esplendor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,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viço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e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frescura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os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corpos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nus; as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linhas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onduladas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livres: da carne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exuberante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e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pura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todas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as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saliências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destacadas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...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endParaRPr lang="en-US" altLang="pt-BR" sz="7200" dirty="0">
              <a:solidFill>
                <a:schemeClr val="bg1"/>
              </a:solidFill>
              <a:latin typeface="Arial Narrow" panose="020B0606020202030204" pitchFamily="34" charset="0"/>
              <a:cs typeface="+mn-cs"/>
            </a:endParaRP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Não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quero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, a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Vênus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opulenta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e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bela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de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luxuriantes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formas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,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entrevê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-la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da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transparente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túnica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através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: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endParaRPr lang="en-US" altLang="pt-BR" sz="7200" dirty="0">
              <a:solidFill>
                <a:schemeClr val="bg1"/>
              </a:solidFill>
              <a:latin typeface="Arial Narrow" panose="020B0606020202030204" pitchFamily="34" charset="0"/>
              <a:cs typeface="+mn-cs"/>
            </a:endParaRP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Quero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vê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-la,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sem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pejo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,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sem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receios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,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os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braços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nus, o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dorso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nu,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os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seios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</a:p>
          <a:p>
            <a:pPr algn="ctr" eaLnBrk="1" hangingPunct="1">
              <a:lnSpc>
                <a:spcPct val="120000"/>
              </a:lnSpc>
              <a:spcAft>
                <a:spcPts val="0"/>
              </a:spcAft>
            </a:pP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nus...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toda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nua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, da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cabeça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aos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altLang="pt-BR" sz="7200" dirty="0" err="1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pés</a:t>
            </a:r>
            <a:r>
              <a:rPr lang="en-US" altLang="pt-BR" sz="7200" dirty="0">
                <a:solidFill>
                  <a:schemeClr val="bg1"/>
                </a:solidFill>
                <a:latin typeface="Arial Narrow" panose="020B0606020202030204" pitchFamily="34" charset="0"/>
                <a:cs typeface="+mn-cs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4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4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4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4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4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4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4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4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4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4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74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4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74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86CFB-6673-4D1F-B730-B835EC54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0337"/>
            <a:ext cx="8712968" cy="676375"/>
          </a:xfrm>
        </p:spPr>
        <p:txBody>
          <a:bodyPr/>
          <a:lstStyle/>
          <a:p>
            <a:r>
              <a:rPr lang="pt-BR" sz="3200" dirty="0"/>
              <a:t>DESCRIÇÃO DA PINTURA - PARNASO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E14226-69A9-4561-A1C2-21E0FF83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836713"/>
            <a:ext cx="8712968" cy="2952328"/>
          </a:xfrm>
          <a:solidFill>
            <a:schemeClr val="bg1"/>
          </a:solidFill>
        </p:spPr>
        <p:txBody>
          <a:bodyPr/>
          <a:lstStyle/>
          <a:p>
            <a:r>
              <a:rPr lang="pt-BR" dirty="0">
                <a:latin typeface="Arial Narrow" panose="020B0606020202030204" pitchFamily="34" charset="0"/>
              </a:rPr>
              <a:t>Possui três divisões: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Arial Narrow" panose="020B0606020202030204" pitchFamily="34" charset="0"/>
              </a:rPr>
              <a:t>1)Vulcano apontando para </a:t>
            </a:r>
            <a:r>
              <a:rPr lang="pt-BR" dirty="0">
                <a:highlight>
                  <a:srgbClr val="FFFF00"/>
                </a:highlight>
                <a:latin typeface="Arial Narrow" panose="020B0606020202030204" pitchFamily="34" charset="0"/>
              </a:rPr>
              <a:t>Vênus e Marte</a:t>
            </a:r>
            <a:r>
              <a:rPr lang="pt-BR" dirty="0">
                <a:latin typeface="Arial Narrow" panose="020B0606020202030204" pitchFamily="34" charset="0"/>
              </a:rPr>
              <a:t>, abraçados; 2) as mulheres dançando, acompanhadas por Orfeu, que toca sua lira;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Arial Narrow" panose="020B0606020202030204" pitchFamily="34" charset="0"/>
              </a:rPr>
              <a:t>3) o deus Mercúrio, ao lado do cavalo Pégaso.</a:t>
            </a:r>
          </a:p>
          <a:p>
            <a:endParaRPr lang="pt-BR" dirty="0">
              <a:latin typeface="Arial Narrow" panose="020B0606020202030204" pitchFamily="34" charset="0"/>
            </a:endParaRPr>
          </a:p>
          <a:p>
            <a:pPr algn="just"/>
            <a:r>
              <a:rPr lang="pt-BR" dirty="0">
                <a:latin typeface="Arial Narrow" panose="020B0606020202030204" pitchFamily="34" charset="0"/>
              </a:rPr>
              <a:t>As </a:t>
            </a:r>
            <a:r>
              <a:rPr lang="pt-BR" dirty="0">
                <a:highlight>
                  <a:srgbClr val="FFFF00"/>
                </a:highlight>
                <a:latin typeface="Arial Narrow" panose="020B0606020202030204" pitchFamily="34" charset="0"/>
              </a:rPr>
              <a:t>nove musas das artes</a:t>
            </a:r>
            <a:r>
              <a:rPr lang="pt-BR" dirty="0">
                <a:latin typeface="Arial Narrow" panose="020B0606020202030204" pitchFamily="34" charset="0"/>
              </a:rPr>
              <a:t>, filhas de Zeus, dançam, enquanto Apolo, o deus da beleza, juventude e da luz na mitologia grega, assentado à esquerda, toca sua harpa. </a:t>
            </a:r>
          </a:p>
          <a:p>
            <a:endParaRPr lang="pt-B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29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zebra, mesa, bolo, tecido&#10;&#10;Descrição gerada automaticamente">
            <a:extLst>
              <a:ext uri="{FF2B5EF4-FFF2-40B4-BE49-F238E27FC236}">
                <a16:creationId xmlns:a16="http://schemas.microsoft.com/office/drawing/2014/main" id="{461176C2-2E42-4608-ADCF-C13B4A8AC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" name="Retângulo 6">
            <a:extLst>
              <a:ext uri="{FF2B5EF4-FFF2-40B4-BE49-F238E27FC236}">
                <a16:creationId xmlns:a16="http://schemas.microsoft.com/office/drawing/2014/main" id="{1893D44E-0C16-40D6-9C76-61AC1BD96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272" y="6453336"/>
            <a:ext cx="26463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sz="1000" dirty="0" err="1">
                <a:highlight>
                  <a:srgbClr val="FFFF00"/>
                </a:highlight>
              </a:rPr>
              <a:t>Imagem</a:t>
            </a:r>
            <a:r>
              <a:rPr lang="en-US" altLang="pt-BR" sz="1000" dirty="0">
                <a:highlight>
                  <a:srgbClr val="FFFF00"/>
                </a:highlight>
              </a:rPr>
              <a:t>: </a:t>
            </a:r>
            <a:r>
              <a:rPr lang="en-US" altLang="pt-BR" sz="1000" dirty="0" err="1">
                <a:highlight>
                  <a:srgbClr val="FFFF00"/>
                </a:highlight>
              </a:rPr>
              <a:t>Vênus</a:t>
            </a:r>
            <a:r>
              <a:rPr lang="en-US" altLang="pt-BR" sz="1000" dirty="0">
                <a:highlight>
                  <a:srgbClr val="FFFF00"/>
                </a:highlight>
              </a:rPr>
              <a:t>, </a:t>
            </a:r>
            <a:r>
              <a:rPr lang="en-US" altLang="pt-BR" sz="1000" dirty="0" err="1">
                <a:highlight>
                  <a:srgbClr val="FFFF00"/>
                </a:highlight>
              </a:rPr>
              <a:t>deusa</a:t>
            </a:r>
            <a:r>
              <a:rPr lang="en-US" altLang="pt-BR" sz="1000" dirty="0">
                <a:highlight>
                  <a:srgbClr val="FFFF00"/>
                </a:highlight>
              </a:rPr>
              <a:t> do </a:t>
            </a:r>
            <a:r>
              <a:rPr lang="en-US" altLang="pt-BR" sz="1000" dirty="0" err="1">
                <a:highlight>
                  <a:srgbClr val="FFFF00"/>
                </a:highlight>
              </a:rPr>
              <a:t>amor</a:t>
            </a:r>
            <a:r>
              <a:rPr lang="en-US" altLang="pt-BR" sz="1000" dirty="0">
                <a:highlight>
                  <a:srgbClr val="FFFF00"/>
                </a:highlight>
              </a:rPr>
              <a:t>.</a:t>
            </a:r>
            <a:endParaRPr lang="pt-BR" altLang="pt-BR" sz="1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8025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ço Reservado para Conteúdo 2">
            <a:extLst>
              <a:ext uri="{FF2B5EF4-FFF2-40B4-BE49-F238E27FC236}">
                <a16:creationId xmlns:a16="http://schemas.microsoft.com/office/drawing/2014/main" id="{0B848E9B-F036-42CD-887D-DADB4758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88" y="981075"/>
            <a:ext cx="8785100" cy="1007765"/>
          </a:xfrm>
          <a:solidFill>
            <a:schemeClr val="bg1"/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sz="2400" dirty="0">
                <a:highlight>
                  <a:srgbClr val="FFFF00"/>
                </a:highlight>
                <a:latin typeface="Arial" charset="0"/>
                <a:cs typeface="Arial" charset="0"/>
              </a:rPr>
              <a:t>Esteticismo</a:t>
            </a:r>
            <a:r>
              <a:rPr lang="pt-BR" sz="2400" dirty="0">
                <a:latin typeface="Arial" charset="0"/>
                <a:cs typeface="Arial" charset="0"/>
              </a:rPr>
              <a:t> – Os poetas parnasianos preocupavam-se com o belo, com a parte estética, daí a palavra esteticismo</a:t>
            </a:r>
            <a:r>
              <a:rPr lang="pt-BR" sz="2800" dirty="0"/>
              <a:t>.</a:t>
            </a:r>
            <a:r>
              <a:rPr lang="pt-BR" sz="2800" dirty="0">
                <a:latin typeface="Arial" charset="0"/>
                <a:cs typeface="Arial" charset="0"/>
              </a:rPr>
              <a:t> </a:t>
            </a:r>
            <a:endParaRPr lang="pt-BR" sz="2800" b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459" name="CaixaDeTexto 3">
            <a:extLst>
              <a:ext uri="{FF2B5EF4-FFF2-40B4-BE49-F238E27FC236}">
                <a16:creationId xmlns:a16="http://schemas.microsoft.com/office/drawing/2014/main" id="{186F19D2-9435-4BA2-9A78-45AAEB207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878510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sz="2800" b="1" dirty="0">
                <a:solidFill>
                  <a:srgbClr val="FF0000"/>
                </a:solidFill>
                <a:latin typeface="Arial" charset="0"/>
                <a:cs typeface="Arial" charset="0"/>
              </a:rPr>
              <a:t>Arte pela arte</a:t>
            </a:r>
            <a:endParaRPr lang="pt-BR" altLang="pt-BR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F440E6-0DBF-4FFC-A238-E665C9E39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46728"/>
            <a:ext cx="4752652" cy="403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r>
              <a:rPr lang="pt-BR" altLang="pt-BR" sz="2000" b="1" dirty="0">
                <a:solidFill>
                  <a:srgbClr val="C00000"/>
                </a:solidFill>
                <a:latin typeface="Monotype Corsiva" panose="03010101010201010101" pitchFamily="66" charset="0"/>
              </a:rPr>
              <a:t>A um poeta     </a:t>
            </a:r>
            <a:r>
              <a:rPr lang="pt-BR" altLang="pt-BR" sz="2000" b="1" dirty="0">
                <a:latin typeface="Monotype Corsiva" panose="03010101010201010101" pitchFamily="66" charset="0"/>
              </a:rPr>
              <a:t>(Olavo Bilac)</a:t>
            </a:r>
          </a:p>
          <a:p>
            <a:pPr eaLnBrk="1" hangingPunct="1"/>
            <a:endParaRPr lang="pt-BR" altLang="pt-BR" sz="2000" b="1" dirty="0">
              <a:solidFill>
                <a:srgbClr val="C00000"/>
              </a:solidFill>
              <a:latin typeface="Monotype Corsiva" panose="03010101010201010101" pitchFamily="66" charset="0"/>
            </a:endParaRPr>
          </a:p>
          <a:p>
            <a:pPr eaLnBrk="1" hangingPunct="1"/>
            <a:r>
              <a:rPr lang="pt-BR" altLang="pt-BR" sz="2400" dirty="0">
                <a:solidFill>
                  <a:srgbClr val="C00000"/>
                </a:solidFill>
                <a:latin typeface="Monotype Corsiva" panose="03010101010201010101" pitchFamily="66" charset="0"/>
              </a:rPr>
              <a:t>Longe do estéril turbilhão da rua,</a:t>
            </a:r>
          </a:p>
          <a:p>
            <a:pPr eaLnBrk="1" hangingPunct="1"/>
            <a:r>
              <a:rPr lang="pt-BR" altLang="pt-BR" sz="2400" dirty="0">
                <a:solidFill>
                  <a:srgbClr val="C00000"/>
                </a:solidFill>
                <a:latin typeface="Monotype Corsiva" panose="03010101010201010101" pitchFamily="66" charset="0"/>
              </a:rPr>
              <a:t>Beneditino, escreve! No aconchego</a:t>
            </a:r>
          </a:p>
          <a:p>
            <a:pPr eaLnBrk="1" hangingPunct="1"/>
            <a:r>
              <a:rPr lang="pt-BR" altLang="pt-BR" sz="2400" dirty="0">
                <a:solidFill>
                  <a:srgbClr val="C00000"/>
                </a:solidFill>
                <a:latin typeface="Monotype Corsiva" panose="03010101010201010101" pitchFamily="66" charset="0"/>
              </a:rPr>
              <a:t>Do claustro, na paciência e no sossego, </a:t>
            </a:r>
          </a:p>
          <a:p>
            <a:pPr eaLnBrk="1" hangingPunct="1"/>
            <a:r>
              <a:rPr lang="pt-BR" altLang="pt-BR" sz="2400" dirty="0">
                <a:solidFill>
                  <a:srgbClr val="C00000"/>
                </a:solidFill>
                <a:latin typeface="Monotype Corsiva" panose="03010101010201010101" pitchFamily="66" charset="0"/>
              </a:rPr>
              <a:t>Trabalha, e teima, e lima, e sofre, e sua!</a:t>
            </a:r>
          </a:p>
          <a:p>
            <a:pPr eaLnBrk="1" hangingPunct="1"/>
            <a:endParaRPr lang="pt-BR" altLang="pt-BR" sz="2400" dirty="0">
              <a:solidFill>
                <a:srgbClr val="C00000"/>
              </a:solidFill>
              <a:latin typeface="Monotype Corsiva" panose="03010101010201010101" pitchFamily="66" charset="0"/>
            </a:endParaRPr>
          </a:p>
          <a:p>
            <a:pPr eaLnBrk="1" hangingPunct="1"/>
            <a:r>
              <a:rPr lang="pt-BR" altLang="pt-BR" sz="2400" dirty="0">
                <a:solidFill>
                  <a:srgbClr val="002060"/>
                </a:solidFill>
                <a:latin typeface="Monotype Corsiva" panose="03010101010201010101" pitchFamily="66" charset="0"/>
              </a:rPr>
              <a:t>Mas que na forma se disfarce o emprego</a:t>
            </a:r>
          </a:p>
          <a:p>
            <a:pPr eaLnBrk="1" hangingPunct="1"/>
            <a:r>
              <a:rPr lang="pt-BR" altLang="pt-BR" sz="2400" dirty="0">
                <a:solidFill>
                  <a:srgbClr val="002060"/>
                </a:solidFill>
                <a:latin typeface="Monotype Corsiva" panose="03010101010201010101" pitchFamily="66" charset="0"/>
              </a:rPr>
              <a:t>Do esforço; e a trama viva se construa</a:t>
            </a:r>
          </a:p>
          <a:p>
            <a:pPr eaLnBrk="1" hangingPunct="1"/>
            <a:r>
              <a:rPr lang="pt-BR" altLang="pt-BR" sz="2400" dirty="0">
                <a:solidFill>
                  <a:srgbClr val="002060"/>
                </a:solidFill>
                <a:latin typeface="Monotype Corsiva" panose="03010101010201010101" pitchFamily="66" charset="0"/>
              </a:rPr>
              <a:t>De tal modo, que  a imagem fique  nua</a:t>
            </a:r>
            <a:r>
              <a:rPr lang="pt-BR" altLang="pt-BR" sz="2400" b="1" dirty="0">
                <a:solidFill>
                  <a:srgbClr val="002060"/>
                </a:solidFill>
                <a:latin typeface="Monotype Corsiva" panose="03010101010201010101" pitchFamily="66" charset="0"/>
              </a:rPr>
              <a:t>.</a:t>
            </a:r>
          </a:p>
          <a:p>
            <a:pPr eaLnBrk="1" hangingPunct="1"/>
            <a:r>
              <a:rPr lang="pt-BR" sz="2400" dirty="0">
                <a:solidFill>
                  <a:srgbClr val="002060"/>
                </a:solidFill>
                <a:latin typeface="Monotype Corsiva" panose="03010101010201010101" pitchFamily="66" charset="0"/>
              </a:rPr>
              <a:t>Rica mas sóbria, como um templo grego</a:t>
            </a:r>
            <a:endParaRPr lang="pt-BR" altLang="pt-BR" sz="2400" dirty="0">
              <a:solidFill>
                <a:srgbClr val="002060"/>
              </a:solidFill>
              <a:latin typeface="Monotype Corsiva" panose="03010101010201010101" pitchFamily="66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3B9DF1-1229-4786-B961-E3549794C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587" y="3123836"/>
            <a:ext cx="4320413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400" dirty="0">
                <a:latin typeface="Monotype Corsiva" panose="03010101010201010101" pitchFamily="66" charset="0"/>
              </a:rPr>
              <a:t>Não se mostre na fábrica o suplício</a:t>
            </a:r>
          </a:p>
          <a:p>
            <a:pPr eaLnBrk="1" hangingPunct="1"/>
            <a:r>
              <a:rPr lang="pt-BR" altLang="pt-BR" sz="2400" dirty="0">
                <a:latin typeface="Monotype Corsiva" panose="03010101010201010101" pitchFamily="66" charset="0"/>
              </a:rPr>
              <a:t>Do mestre. E, natural, o efeito agrade,</a:t>
            </a:r>
          </a:p>
          <a:p>
            <a:pPr eaLnBrk="1" hangingPunct="1"/>
            <a:r>
              <a:rPr lang="pt-BR" altLang="pt-BR" sz="2400" dirty="0">
                <a:latin typeface="Monotype Corsiva" panose="03010101010201010101" pitchFamily="66" charset="0"/>
              </a:rPr>
              <a:t>Sem lembrar os andaimes do edifício:</a:t>
            </a:r>
          </a:p>
          <a:p>
            <a:pPr eaLnBrk="1" hangingPunct="1"/>
            <a:endParaRPr lang="pt-BR" altLang="pt-BR" sz="2400" dirty="0">
              <a:solidFill>
                <a:srgbClr val="C00000"/>
              </a:solidFill>
              <a:latin typeface="Monotype Corsiva" panose="03010101010201010101" pitchFamily="66" charset="0"/>
            </a:endParaRPr>
          </a:p>
          <a:p>
            <a:pPr eaLnBrk="1" hangingPunct="1"/>
            <a:r>
              <a:rPr lang="pt-BR" altLang="pt-BR" sz="2400" dirty="0">
                <a:solidFill>
                  <a:srgbClr val="C00000"/>
                </a:solidFill>
                <a:latin typeface="Monotype Corsiva" panose="03010101010201010101" pitchFamily="66" charset="0"/>
              </a:rPr>
              <a:t>Porque  a Beleza, gêmea da Verdade,</a:t>
            </a:r>
          </a:p>
          <a:p>
            <a:pPr eaLnBrk="1" hangingPunct="1"/>
            <a:r>
              <a:rPr lang="pt-BR" altLang="pt-BR" sz="2400" dirty="0">
                <a:solidFill>
                  <a:srgbClr val="C00000"/>
                </a:solidFill>
                <a:latin typeface="Monotype Corsiva" panose="03010101010201010101" pitchFamily="66" charset="0"/>
              </a:rPr>
              <a:t>Arte pura, inimiga do artifício,</a:t>
            </a:r>
          </a:p>
          <a:p>
            <a:pPr eaLnBrk="1" hangingPunct="1"/>
            <a:r>
              <a:rPr lang="pt-BR" altLang="pt-BR" sz="2400" dirty="0">
                <a:solidFill>
                  <a:srgbClr val="C00000"/>
                </a:solidFill>
                <a:latin typeface="Monotype Corsiva" panose="03010101010201010101" pitchFamily="66" charset="0"/>
              </a:rPr>
              <a:t>É a força e a graça  na simplicidade.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2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2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nimBg="1"/>
      <p:bldP spid="19459" grpId="0" animBg="1"/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Conteúdo 2">
            <a:extLst>
              <a:ext uri="{FF2B5EF4-FFF2-40B4-BE49-F238E27FC236}">
                <a16:creationId xmlns:a16="http://schemas.microsoft.com/office/drawing/2014/main" id="{317D3382-5B79-4A7D-A685-A0A34CE3E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616624"/>
          </a:xfrm>
          <a:solidFill>
            <a:schemeClr val="bg1"/>
          </a:solidFill>
          <a:ln>
            <a:noFill/>
          </a:ln>
          <a:effectLst>
            <a:glow rad="1358900">
              <a:srgbClr val="B88C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buFont typeface="Arial" charset="0"/>
              <a:buChar char="•"/>
              <a:defRPr/>
            </a:pPr>
            <a:r>
              <a:rPr lang="pt-BR" sz="2400" dirty="0">
                <a:latin typeface="Arial" charset="0"/>
                <a:cs typeface="Arial" charset="0"/>
              </a:rPr>
              <a:t>A maior preocupação dos poetas parnasianos era com</a:t>
            </a:r>
          </a:p>
          <a:p>
            <a:pPr marL="0" indent="0" algn="just">
              <a:buNone/>
              <a:defRPr/>
            </a:pPr>
            <a:r>
              <a:rPr lang="pt-BR" sz="2400" dirty="0">
                <a:solidFill>
                  <a:srgbClr val="FF0000"/>
                </a:solidFill>
                <a:latin typeface="Arial" charset="0"/>
                <a:cs typeface="Arial" charset="0"/>
              </a:rPr>
              <a:t>a forma</a:t>
            </a:r>
            <a:r>
              <a:rPr lang="pt-BR" sz="2400" dirty="0">
                <a:latin typeface="Arial" charset="0"/>
                <a:cs typeface="Arial" charset="0"/>
              </a:rPr>
              <a:t>, o conteúdo ficava </a:t>
            </a:r>
            <a:r>
              <a:rPr lang="pt-BR" sz="2400" dirty="0" smtClean="0">
                <a:latin typeface="Arial" charset="0"/>
                <a:cs typeface="Arial" charset="0"/>
              </a:rPr>
              <a:t>em segundo </a:t>
            </a:r>
            <a:r>
              <a:rPr lang="pt-BR" sz="2400" dirty="0">
                <a:latin typeface="Arial" charset="0"/>
                <a:cs typeface="Arial" charset="0"/>
              </a:rPr>
              <a:t>plano. </a:t>
            </a:r>
          </a:p>
          <a:p>
            <a:pPr marL="0" indent="0" algn="just">
              <a:buNone/>
              <a:defRPr/>
            </a:pPr>
            <a:endParaRPr lang="pt-BR" sz="2400" u="sng" dirty="0">
              <a:latin typeface="Arial" charset="0"/>
              <a:cs typeface="Arial" charset="0"/>
            </a:endParaRPr>
          </a:p>
          <a:p>
            <a:pPr marL="0" indent="0" algn="just">
              <a:buNone/>
              <a:defRPr/>
            </a:pPr>
            <a:r>
              <a:rPr lang="pt-BR" sz="2400" u="sng" dirty="0">
                <a:latin typeface="Arial" charset="0"/>
                <a:cs typeface="Arial" charset="0"/>
              </a:rPr>
              <a:t>O importante era: </a:t>
            </a:r>
            <a:r>
              <a:rPr lang="pt-BR" sz="2400" u="sng" dirty="0">
                <a:solidFill>
                  <a:srgbClr val="FF0000"/>
                </a:solidFill>
                <a:latin typeface="Arial" charset="0"/>
                <a:cs typeface="Arial" charset="0"/>
              </a:rPr>
              <a:t>a palavra, a aparência e a sonoridade</a:t>
            </a:r>
            <a:r>
              <a:rPr lang="pt-BR" sz="2400" dirty="0">
                <a:latin typeface="Arial" charset="0"/>
                <a:cs typeface="Arial" charset="0"/>
              </a:rPr>
              <a:t>.  </a:t>
            </a:r>
          </a:p>
          <a:p>
            <a:pPr marL="0" indent="0" algn="just">
              <a:buNone/>
              <a:defRPr/>
            </a:pPr>
            <a:endParaRPr lang="pt-BR" sz="2400" dirty="0">
              <a:latin typeface="Arial" charset="0"/>
              <a:cs typeface="Arial" charset="0"/>
            </a:endParaRPr>
          </a:p>
          <a:p>
            <a:pPr marL="0" indent="0" algn="just">
              <a:buNone/>
              <a:defRPr/>
            </a:pPr>
            <a:r>
              <a:rPr lang="pt-BR" sz="2400" dirty="0">
                <a:latin typeface="Arial" charset="0"/>
                <a:cs typeface="Arial" charset="0"/>
              </a:rPr>
              <a:t>A preocupação formal os levou a ser conhecidos como “</a:t>
            </a:r>
            <a:r>
              <a:rPr lang="pt-BR" sz="2400" dirty="0">
                <a:highlight>
                  <a:srgbClr val="FFFF00"/>
                </a:highlight>
                <a:latin typeface="Arial" charset="0"/>
                <a:cs typeface="Arial" charset="0"/>
              </a:rPr>
              <a:t>poetas de dicionário</a:t>
            </a:r>
            <a:r>
              <a:rPr lang="pt-BR" sz="2400" dirty="0">
                <a:latin typeface="Arial" charset="0"/>
                <a:cs typeface="Arial" charset="0"/>
              </a:rPr>
              <a:t>”</a:t>
            </a:r>
            <a:r>
              <a:rPr lang="pt-BR" sz="2800" dirty="0">
                <a:latin typeface="Arial" charset="0"/>
                <a:cs typeface="Arial" charset="0"/>
              </a:rPr>
              <a:t>. </a:t>
            </a:r>
          </a:p>
          <a:p>
            <a:pPr marL="0" indent="0" algn="just">
              <a:buNone/>
              <a:defRPr/>
            </a:pPr>
            <a:endParaRPr lang="pt-BR" sz="28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2800" dirty="0"/>
              <a:t>                     </a:t>
            </a: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“Quero que a estrofe cristalina,</a:t>
            </a:r>
            <a:b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</a:b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                            Dobrado ao jeito</a:t>
            </a:r>
            <a:b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</a:b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                      Do ourives, saia da oficina,</a:t>
            </a:r>
            <a:b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</a:b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                               Sem um defeito ...”       </a:t>
            </a:r>
            <a:r>
              <a:rPr lang="pt-BR" sz="2400" b="1" dirty="0">
                <a:latin typeface="Monotype Corsiva" pitchFamily="66" charset="0"/>
              </a:rPr>
              <a:t>(</a:t>
            </a:r>
            <a:r>
              <a:rPr lang="pt-BR" sz="2400" dirty="0">
                <a:latin typeface="Monotype Corsiva" pitchFamily="66" charset="0"/>
              </a:rPr>
              <a:t>Olavo Bilac)</a:t>
            </a:r>
            <a:r>
              <a:rPr lang="pt-BR" sz="2800" dirty="0"/>
              <a:t> </a:t>
            </a:r>
            <a:endParaRPr lang="pt-BR" sz="2800" dirty="0">
              <a:latin typeface="Arial" charset="0"/>
              <a:cs typeface="Arial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1CF3D9-434A-40A0-B956-FB871C60D655}"/>
              </a:ext>
            </a:extLst>
          </p:cNvPr>
          <p:cNvSpPr txBox="1"/>
          <p:nvPr/>
        </p:nvSpPr>
        <p:spPr>
          <a:xfrm>
            <a:off x="899592" y="188640"/>
            <a:ext cx="7344816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latin typeface="Arial" charset="0"/>
                <a:cs typeface="Arial" charset="0"/>
              </a:rPr>
              <a:t>Perfeição formal</a:t>
            </a:r>
            <a:endParaRPr lang="pt-BR" dirty="0">
              <a:highlight>
                <a:srgbClr val="00FF00"/>
              </a:highligh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84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84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ço Reservado para Conteúdo 2">
            <a:extLst>
              <a:ext uri="{FF2B5EF4-FFF2-40B4-BE49-F238E27FC236}">
                <a16:creationId xmlns:a16="http://schemas.microsoft.com/office/drawing/2014/main" id="{13AC69BD-D9CA-458F-9411-73278790D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88640"/>
            <a:ext cx="8640960" cy="6552728"/>
          </a:xfrm>
          <a:solidFill>
            <a:schemeClr val="bg1"/>
          </a:solidFill>
        </p:spPr>
        <p:txBody>
          <a:bodyPr/>
          <a:lstStyle/>
          <a:p>
            <a:pPr marL="0" indent="0" algn="just"/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Ao contrário da liberdade romântica, em que apareciam os versos livres e brancos, ou seja, não rimados, </a:t>
            </a:r>
            <a:r>
              <a:rPr lang="pt-BR" altLang="pt-BR" sz="2400" dirty="0">
                <a:highlight>
                  <a:srgbClr val="00FFFF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os parnasianos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valorizaram a utilização das rimas, buscando principalmente as rimas ricas e raras. </a:t>
            </a:r>
          </a:p>
          <a:p>
            <a:pPr marL="0" indent="0"/>
            <a:endParaRPr lang="pt-BR" alt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As rimas ricas ocorrem quando as palavras rimadas pertencem a classes </a:t>
            </a:r>
            <a:r>
              <a:rPr lang="pt-BR" altLang="pt-BR" sz="21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gramaticais diferentes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pt-BR" alt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Monotype Corsiva" panose="03010101010201010101" pitchFamily="66" charset="0"/>
              </a:rPr>
              <a:t>                    “</a:t>
            </a:r>
            <a:r>
              <a:rPr lang="pt-BR" altLang="pt-BR" sz="2100" b="1" dirty="0">
                <a:solidFill>
                  <a:srgbClr val="C00000"/>
                </a:solidFill>
                <a:latin typeface="Monotype Corsiva" panose="03010101010201010101" pitchFamily="66" charset="0"/>
              </a:rPr>
              <a:t>Sonha ... Porém de súbito a </a:t>
            </a:r>
            <a:r>
              <a:rPr lang="pt-BR" altLang="pt-BR" sz="2100" b="1" dirty="0">
                <a:solidFill>
                  <a:srgbClr val="C00000"/>
                </a:solidFill>
                <a:highlight>
                  <a:srgbClr val="FFFF00"/>
                </a:highlight>
                <a:latin typeface="Monotype Corsiva" panose="03010101010201010101" pitchFamily="66" charset="0"/>
              </a:rPr>
              <a:t>violento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pt-BR" sz="2100" b="1" dirty="0">
                <a:solidFill>
                  <a:srgbClr val="C00000"/>
                </a:solidFill>
                <a:latin typeface="Monotype Corsiva" panose="03010101010201010101" pitchFamily="66" charset="0"/>
              </a:rPr>
              <a:t>                   Abalo acorda. Em torno as folhas bolem ...</a:t>
            </a:r>
            <a:br>
              <a:rPr lang="pt-BR" altLang="pt-BR" sz="2100" b="1" dirty="0">
                <a:solidFill>
                  <a:srgbClr val="C00000"/>
                </a:solidFill>
                <a:latin typeface="Monotype Corsiva" panose="03010101010201010101" pitchFamily="66" charset="0"/>
              </a:rPr>
            </a:br>
            <a:r>
              <a:rPr lang="pt-BR" altLang="pt-BR" sz="2100" b="1" dirty="0">
                <a:solidFill>
                  <a:srgbClr val="C00000"/>
                </a:solidFill>
                <a:latin typeface="Monotype Corsiva" panose="03010101010201010101" pitchFamily="66" charset="0"/>
              </a:rPr>
              <a:t>                   É o vento! E o ninho lhe arrebata o </a:t>
            </a:r>
            <a:r>
              <a:rPr lang="pt-BR" altLang="pt-BR" sz="2100" b="1" dirty="0">
                <a:solidFill>
                  <a:srgbClr val="C00000"/>
                </a:solidFill>
                <a:highlight>
                  <a:srgbClr val="FFFF00"/>
                </a:highlight>
                <a:latin typeface="Monotype Corsiva" panose="03010101010201010101" pitchFamily="66" charset="0"/>
              </a:rPr>
              <a:t>vento”.</a:t>
            </a:r>
            <a:r>
              <a:rPr lang="pt-BR" altLang="pt-BR" sz="2100" b="1" dirty="0">
                <a:solidFill>
                  <a:srgbClr val="C00000"/>
                </a:solidFill>
                <a:latin typeface="Monotype Corsiva" panose="03010101010201010101" pitchFamily="66" charset="0"/>
              </a:rPr>
              <a:t> </a:t>
            </a:r>
            <a:r>
              <a:rPr lang="pt-BR" altLang="pt-BR" sz="2100" b="1" dirty="0">
                <a:latin typeface="Monotype Corsiva" panose="03010101010201010101" pitchFamily="66" charset="0"/>
              </a:rPr>
              <a:t>    </a:t>
            </a:r>
            <a:r>
              <a:rPr lang="pt-BR" altLang="pt-BR" sz="2100" dirty="0">
                <a:latin typeface="Monotype Corsiva" panose="03010101010201010101" pitchFamily="66" charset="0"/>
              </a:rPr>
              <a:t>           </a:t>
            </a:r>
            <a:r>
              <a:rPr lang="pt-BR" altLang="pt-BR" sz="2000" dirty="0">
                <a:latin typeface="Monotype Corsiva" panose="03010101010201010101" pitchFamily="66" charset="0"/>
              </a:rPr>
              <a:t>(</a:t>
            </a:r>
            <a:r>
              <a:rPr lang="pt-BR" altLang="pt-BR" sz="1800" dirty="0"/>
              <a:t>Alberto de Oliveira) </a:t>
            </a:r>
          </a:p>
          <a:p>
            <a:endParaRPr lang="pt-BR" altLang="pt-BR" sz="1500" dirty="0"/>
          </a:p>
          <a:p>
            <a:pPr algn="just"/>
            <a:r>
              <a:rPr lang="pt-BR" altLang="pt-BR" sz="2100" dirty="0">
                <a:latin typeface="Arial" panose="020B0604020202020204" pitchFamily="34" charset="0"/>
                <a:cs typeface="Arial" panose="020B0604020202020204" pitchFamily="34" charset="0"/>
              </a:rPr>
              <a:t>As rimas </a:t>
            </a:r>
            <a:r>
              <a:rPr lang="pt-BR" altLang="pt-BR" sz="2100" u="sng" dirty="0">
                <a:latin typeface="Arial" panose="020B0604020202020204" pitchFamily="34" charset="0"/>
                <a:cs typeface="Arial" panose="020B0604020202020204" pitchFamily="34" charset="0"/>
              </a:rPr>
              <a:t>raras ou perfeitas </a:t>
            </a:r>
            <a:r>
              <a:rPr lang="pt-BR" altLang="pt-BR" sz="2100" dirty="0">
                <a:latin typeface="Arial" panose="020B0604020202020204" pitchFamily="34" charset="0"/>
                <a:cs typeface="Arial" panose="020B0604020202020204" pitchFamily="34" charset="0"/>
              </a:rPr>
              <a:t>ocorrem quando as </a:t>
            </a:r>
            <a:r>
              <a:rPr lang="pt-BR" altLang="pt-BR" sz="2100" dirty="0" smtClean="0">
                <a:latin typeface="Arial" panose="020B0604020202020204" pitchFamily="34" charset="0"/>
                <a:cs typeface="Arial" panose="020B0604020202020204" pitchFamily="34" charset="0"/>
              </a:rPr>
              <a:t>palavras </a:t>
            </a:r>
            <a:r>
              <a:rPr lang="pt-BR" altLang="pt-BR" sz="2100" dirty="0">
                <a:latin typeface="Arial" panose="020B0604020202020204" pitchFamily="34" charset="0"/>
                <a:cs typeface="Arial" panose="020B0604020202020204" pitchFamily="34" charset="0"/>
              </a:rPr>
              <a:t>rimadas apresentam terminações incomuns:  </a:t>
            </a:r>
          </a:p>
          <a:p>
            <a:endParaRPr lang="pt-BR" alt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                  “</a:t>
            </a:r>
            <a:r>
              <a:rPr lang="pt-BR" altLang="pt-BR" sz="22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Que ouço ao longe o oráculo de </a:t>
            </a:r>
            <a:r>
              <a:rPr lang="pt-BR" altLang="pt-BR" sz="2200" b="1" dirty="0" err="1">
                <a:solidFill>
                  <a:srgbClr val="C00000"/>
                </a:solidFill>
                <a:highlight>
                  <a:srgbClr val="00FFFF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Elêusis</a:t>
            </a:r>
            <a:r>
              <a:rPr lang="pt-BR" altLang="pt-BR" sz="2200" b="1" dirty="0">
                <a:solidFill>
                  <a:srgbClr val="C00000"/>
                </a:solidFill>
                <a:highlight>
                  <a:srgbClr val="00FFFF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.</a:t>
            </a:r>
            <a:r>
              <a:rPr lang="pt-BR" altLang="pt-BR" sz="22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/>
            </a:r>
            <a:br>
              <a:rPr lang="pt-BR" altLang="pt-BR" sz="22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</a:br>
            <a:r>
              <a:rPr lang="pt-BR" altLang="pt-BR" sz="22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                 Se um dia eu fosse teu e fosses minha,</a:t>
            </a:r>
            <a:br>
              <a:rPr lang="pt-BR" altLang="pt-BR" sz="22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</a:br>
            <a:r>
              <a:rPr lang="pt-BR" altLang="pt-BR" sz="22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                O nosso amor conceberia um mundo</a:t>
            </a:r>
            <a:br>
              <a:rPr lang="pt-BR" altLang="pt-BR" sz="22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</a:br>
            <a:r>
              <a:rPr lang="pt-BR" altLang="pt-BR" sz="22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                E de teu ventre nasceriam </a:t>
            </a:r>
            <a:r>
              <a:rPr lang="pt-BR" altLang="pt-BR" sz="2200" b="1" dirty="0">
                <a:solidFill>
                  <a:srgbClr val="C00000"/>
                </a:solidFill>
                <a:highlight>
                  <a:srgbClr val="00FFFF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deuses”. </a:t>
            </a:r>
            <a:r>
              <a:rPr lang="pt-BR" altLang="pt-BR" sz="20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   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Raul de </a:t>
            </a:r>
            <a:r>
              <a:rPr lang="pt-BR" alt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Leôni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altLang="pt-BR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pt-BR" b="1" dirty="0"/>
              <a:t> </a:t>
            </a:r>
            <a:endParaRPr lang="pt-BR" alt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94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94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0" fill="hold"/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0" fill="hold"/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Conteúdo 2">
            <a:extLst>
              <a:ext uri="{FF2B5EF4-FFF2-40B4-BE49-F238E27FC236}">
                <a16:creationId xmlns:a16="http://schemas.microsoft.com/office/drawing/2014/main" id="{8A3AF80D-63C5-4F64-AE0B-0FB5B9DA2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07" y="1268760"/>
            <a:ext cx="8600673" cy="4896544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pt-BR" sz="2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‘Alberto de Oliveira’: </a:t>
            </a:r>
            <a:r>
              <a:rPr lang="pt-BR" sz="2800" i="1" dirty="0"/>
              <a:t>(1857-1937</a:t>
            </a:r>
            <a:r>
              <a:rPr lang="pt-BR" sz="2800" dirty="0"/>
              <a:t>) </a:t>
            </a:r>
            <a:r>
              <a:rPr lang="pt-BR" sz="1800" dirty="0">
                <a:latin typeface="Arial" charset="0"/>
                <a:cs typeface="Arial" charset="0"/>
              </a:rPr>
              <a:t>publicou seu primeiro livro de poesia, </a:t>
            </a:r>
            <a:r>
              <a:rPr lang="pt-BR" sz="1800" i="1" dirty="0">
                <a:latin typeface="Arial" charset="0"/>
                <a:cs typeface="Arial" charset="0"/>
              </a:rPr>
              <a:t>"</a:t>
            </a:r>
            <a:r>
              <a:rPr lang="pt-BR" sz="1800" dirty="0">
                <a:highlight>
                  <a:srgbClr val="FFFF00"/>
                </a:highlight>
                <a:latin typeface="Arial" charset="0"/>
                <a:cs typeface="Arial" charset="0"/>
              </a:rPr>
              <a:t>Canções Românticas</a:t>
            </a:r>
            <a:r>
              <a:rPr lang="pt-BR" sz="1800" i="1" dirty="0">
                <a:latin typeface="Arial" charset="0"/>
                <a:cs typeface="Arial" charset="0"/>
              </a:rPr>
              <a:t>", em 1878.</a:t>
            </a:r>
            <a:r>
              <a:rPr lang="pt-BR" sz="2000" dirty="0">
                <a:latin typeface="Arial" charset="0"/>
                <a:cs typeface="Arial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pt-BR" sz="2000" b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pt-BR" sz="2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‘Olavo Bilac’: </a:t>
            </a:r>
            <a:r>
              <a:rPr lang="pt-BR" sz="2800" dirty="0"/>
              <a:t> (1865-1918):</a:t>
            </a:r>
            <a:r>
              <a:rPr lang="pt-BR" sz="1800" dirty="0">
                <a:latin typeface="Arial" charset="0"/>
                <a:cs typeface="Arial" charset="0"/>
              </a:rPr>
              <a:t> o “Príncipe dos Poetas Brasileiros" une conteúdo </a:t>
            </a:r>
            <a:r>
              <a:rPr lang="pt-BR" sz="1800" b="1" dirty="0">
                <a:highlight>
                  <a:srgbClr val="FFFF00"/>
                </a:highlight>
                <a:latin typeface="Arial" charset="0"/>
                <a:cs typeface="Arial" charset="0"/>
              </a:rPr>
              <a:t>emotivo e linguagem clássica</a:t>
            </a:r>
            <a:r>
              <a:rPr lang="pt-BR" sz="1800" dirty="0">
                <a:latin typeface="Arial" charset="0"/>
                <a:cs typeface="Arial" charset="0"/>
              </a:rPr>
              <a:t>.</a:t>
            </a:r>
            <a:r>
              <a:rPr lang="pt-BR" sz="1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pt-BR" sz="1800" b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pt-BR" sz="2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‘Raimundo Correia’ </a:t>
            </a:r>
            <a:r>
              <a:rPr lang="pt-BR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:</a:t>
            </a:r>
            <a:r>
              <a:rPr lang="pt-BR" sz="2800" dirty="0"/>
              <a:t> (1859-1911): </a:t>
            </a:r>
            <a:r>
              <a:rPr lang="pt-BR" sz="1800" dirty="0">
                <a:latin typeface="Arial" charset="0"/>
                <a:cs typeface="Arial" charset="0"/>
              </a:rPr>
              <a:t>sua poesia parnasiana caracteriza-se por extremo </a:t>
            </a:r>
            <a:r>
              <a:rPr lang="pt-BR" sz="1800" b="1" dirty="0">
                <a:highlight>
                  <a:srgbClr val="FFFF00"/>
                </a:highlight>
                <a:latin typeface="Arial" charset="0"/>
                <a:cs typeface="Arial" charset="0"/>
              </a:rPr>
              <a:t>rigor métrico e plasticidade</a:t>
            </a:r>
            <a:r>
              <a:rPr lang="pt-BR" sz="1800" dirty="0">
                <a:latin typeface="Arial" charset="0"/>
                <a:cs typeface="Arial" charset="0"/>
              </a:rPr>
              <a:t>.</a:t>
            </a:r>
            <a:r>
              <a:rPr lang="pt-BR" sz="1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B5320F-772A-406E-A085-0BAB66042522}"/>
              </a:ext>
            </a:extLst>
          </p:cNvPr>
          <p:cNvSpPr txBox="1"/>
          <p:nvPr/>
        </p:nvSpPr>
        <p:spPr>
          <a:xfrm>
            <a:off x="323528" y="188640"/>
            <a:ext cx="8208963" cy="58578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Arial" charset="0"/>
              </a:rPr>
              <a:t>    </a:t>
            </a:r>
            <a:r>
              <a:rPr lang="pt-BR"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" charset="0"/>
                <a:cs typeface="Arial" charset="0"/>
              </a:rPr>
              <a:t>Autores e Obras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048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048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569325" cy="5327650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Magistrado, professor, diplomata e poeta, nasceu em 13 de maio de 1859, a bordo do navio brasileiro São Luís, ancorado na baía de Mogúncia, MA, e faleceu em Paris, França, em 13 de setembro de 1911.</a:t>
            </a:r>
          </a:p>
          <a:p>
            <a:pPr algn="just"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Obras de poesia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: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Primeiros sonhos (1879);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Sinfonias (1883);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Versos e versões (1887);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Aleluias (1891); Poesias (1898, 1906, 1910, 1916);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Poesias completas, 2 vols., org. de </a:t>
            </a:r>
            <a:r>
              <a:rPr lang="pt-BR" sz="1800" dirty="0" err="1">
                <a:latin typeface="Arial" pitchFamily="34" charset="0"/>
                <a:cs typeface="Arial" pitchFamily="34" charset="0"/>
              </a:rPr>
              <a:t>Múcio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Leão (1948);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Poesia completa e prosa, org. de Valdir Ribeiro do Val (1961). </a:t>
            </a:r>
          </a:p>
          <a:p>
            <a:pPr marL="0" indent="0" algn="just">
              <a:lnSpc>
                <a:spcPct val="150000"/>
              </a:lnSpc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sz="1800" dirty="0"/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80" name="CaixaDeTexto 4">
            <a:extLst>
              <a:ext uri="{FF2B5EF4-FFF2-40B4-BE49-F238E27FC236}">
                <a16:creationId xmlns:a16="http://schemas.microsoft.com/office/drawing/2014/main" id="{9D5789D2-1284-4F58-8B59-02DF89AFA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00663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solidFill>
                  <a:srgbClr val="FFFF00"/>
                </a:solidFill>
                <a:latin typeface="Calibri" panose="020F0502020204030204" pitchFamily="34" charset="0"/>
              </a:rPr>
              <a:t>RAIMUNDO CORREIA</a:t>
            </a:r>
            <a:endParaRPr lang="pt-BR" altLang="pt-BR" sz="36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/>
            <a:endParaRPr lang="pt-BR" altLang="pt-BR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3161DF9E-7A4D-41EA-ACC8-CBEEC1667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763" y="1048543"/>
            <a:ext cx="4168205" cy="5548809"/>
          </a:xfrm>
          <a:solidFill>
            <a:schemeClr val="bg1"/>
          </a:solidFill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</a:rPr>
              <a:t>Considerado mestre da arte de compor retratos, quadros e cenas. Sua obra revela: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2100" dirty="0"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b="1" dirty="0">
                <a:solidFill>
                  <a:srgbClr val="002060"/>
                </a:solidFill>
                <a:latin typeface="Arial Narrow" panose="020B0606020202030204" pitchFamily="34" charset="0"/>
              </a:rPr>
              <a:t>Aferrado apego aos cânones formais</a:t>
            </a:r>
            <a:r>
              <a:rPr lang="pt-BR" sz="2100" dirty="0">
                <a:latin typeface="Arial Narrow" panose="020B0606020202030204" pitchFamily="34" charset="0"/>
              </a:rPr>
              <a:t> e </a:t>
            </a:r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</a:rPr>
              <a:t>temáticos</a:t>
            </a:r>
            <a:r>
              <a:rPr lang="pt-BR" sz="2100" dirty="0">
                <a:latin typeface="Arial Narrow" panose="020B0606020202030204" pitchFamily="34" charset="0"/>
              </a:rPr>
              <a:t> do parnasianismo,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2100" dirty="0"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b="1" dirty="0">
                <a:solidFill>
                  <a:srgbClr val="C00000"/>
                </a:solidFill>
                <a:latin typeface="Arial Narrow" panose="020B0606020202030204" pitchFamily="34" charset="0"/>
              </a:rPr>
              <a:t>Desejo incontido de expansão íntima </a:t>
            </a:r>
            <a:r>
              <a:rPr lang="pt-BR" sz="2100" dirty="0">
                <a:latin typeface="Arial Narrow" panose="020B0606020202030204" pitchFamily="34" charset="0"/>
              </a:rPr>
              <a:t>do "eu" e </a:t>
            </a:r>
            <a:r>
              <a:rPr lang="pt-BR" sz="2100" u="sng" dirty="0">
                <a:latin typeface="Arial Narrow" panose="020B0606020202030204" pitchFamily="34" charset="0"/>
              </a:rPr>
              <a:t>leve tendência à ironia.</a:t>
            </a:r>
            <a:r>
              <a:rPr lang="pt-BR" sz="2100" u="sng" dirty="0">
                <a:latin typeface="Arial Narrow" panose="020B0606020202030204" pitchFamily="34" charset="0"/>
                <a:hlinkClick r:id="rId2"/>
              </a:rPr>
              <a:t> </a:t>
            </a:r>
            <a:endParaRPr lang="pt-BR" sz="2100" u="sng" dirty="0">
              <a:latin typeface="Arial Narrow" panose="020B060602020203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pt-BR" sz="2000" b="1" dirty="0">
              <a:solidFill>
                <a:srgbClr val="003300"/>
              </a:solidFill>
              <a:latin typeface="Monotype Corsiva" pitchFamily="66" charset="0"/>
              <a:cs typeface="Arial" charset="0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2000" b="1" dirty="0">
                <a:solidFill>
                  <a:srgbClr val="003300"/>
                </a:solidFill>
                <a:latin typeface="Monotype Corsiva" pitchFamily="66" charset="0"/>
                <a:cs typeface="Arial" charset="0"/>
              </a:rPr>
              <a:t> </a:t>
            </a:r>
            <a:endParaRPr lang="pt-BR" sz="1600" b="1" dirty="0">
              <a:solidFill>
                <a:srgbClr val="003300"/>
              </a:solidFill>
              <a:latin typeface="Arial" charset="0"/>
              <a:cs typeface="Arial" charset="0"/>
            </a:endParaRPr>
          </a:p>
        </p:txBody>
      </p:sp>
      <p:sp>
        <p:nvSpPr>
          <p:cNvPr id="21508" name="Espaço Reservado para Conteúdo 6">
            <a:extLst>
              <a:ext uri="{FF2B5EF4-FFF2-40B4-BE49-F238E27FC236}">
                <a16:creationId xmlns:a16="http://schemas.microsoft.com/office/drawing/2014/main" id="{D345F5B3-51AE-450B-B224-82201F26D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0114" y="966346"/>
            <a:ext cx="4600252" cy="5713201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4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Esta de áureos relevos, trabalhada</a:t>
            </a: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De divas mãos, brilhante copa, um dia,</a:t>
            </a: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Já de aos deuses servir como cansada,</a:t>
            </a: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Vinda do </a:t>
            </a:r>
            <a:r>
              <a:rPr lang="pt-BR" altLang="pt-BR" sz="2200" dirty="0">
                <a:solidFill>
                  <a:srgbClr val="00206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Olimpo</a:t>
            </a: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a um novo deus servia.</a:t>
            </a:r>
          </a:p>
          <a:p>
            <a:pPr marL="0">
              <a:spcBef>
                <a:spcPts val="0"/>
              </a:spcBef>
              <a:buNone/>
            </a:pPr>
            <a:endParaRPr lang="pt-BR" altLang="pt-BR" sz="1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None/>
            </a:pPr>
            <a:endParaRPr lang="pt-BR" altLang="pt-BR" sz="8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Era o poeta de </a:t>
            </a:r>
            <a:r>
              <a:rPr lang="pt-BR" altLang="pt-BR" sz="2200" dirty="0" err="1">
                <a:solidFill>
                  <a:srgbClr val="00330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Teos</a:t>
            </a:r>
            <a:r>
              <a:rPr lang="pt-BR" altLang="pt-BR" sz="2200" dirty="0">
                <a:solidFill>
                  <a:srgbClr val="00330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que a sus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pendia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Então, e, ora repleta ora </a:t>
            </a:r>
            <a:r>
              <a:rPr lang="pt-BR" altLang="pt-BR" sz="2200" dirty="0" err="1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es</a:t>
            </a:r>
            <a:r>
              <a:rPr lang="pt-BR" altLang="pt-BR" sz="2200" u="sng" dirty="0" err="1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vazada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A taça amiga aos dedos seus 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tinia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Toda de roxas pétalas col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mada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.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8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Depois … Mais o lavor da taça ad</a:t>
            </a:r>
            <a:r>
              <a:rPr lang="pt-BR" altLang="pt-BR" sz="2200" u="sng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mira</a:t>
            </a: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Toca-a, e do ouvido aproximando-a, à </a:t>
            </a:r>
            <a:r>
              <a:rPr lang="pt-BR" altLang="pt-BR" sz="2200" u="sng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bordas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Finas hás de lhe ouvir, canora e d</a:t>
            </a:r>
            <a:r>
              <a:rPr lang="pt-BR" altLang="pt-BR" sz="2200" u="sng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oce</a:t>
            </a: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.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8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Ignota voz, qual se da antiga l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ira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Fosse a encantada música das c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ordas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Qual se essa voz de </a:t>
            </a:r>
            <a:r>
              <a:rPr lang="pt-BR" altLang="pt-BR" sz="2200" dirty="0">
                <a:solidFill>
                  <a:srgbClr val="00330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Anacreonte 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f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osse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.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22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2000" b="1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b="1" dirty="0">
              <a:solidFill>
                <a:srgbClr val="C00000"/>
              </a:solidFill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86312AD6-F7F9-4AAD-B876-0B5F5D467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9"/>
            <a:ext cx="5032301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solidFill>
                  <a:srgbClr val="FFFF00"/>
                </a:solidFill>
                <a:latin typeface="Calibri" panose="020F0502020204030204" pitchFamily="34" charset="0"/>
              </a:rPr>
              <a:t>ALBERTO DE OLIVEIRA</a:t>
            </a:r>
            <a:endParaRPr lang="pt-BR" altLang="pt-BR" sz="36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/>
            <a:endParaRPr lang="pt-BR" altLang="pt-BR" sz="10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5796136" y="239325"/>
            <a:ext cx="309634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VASO GREGO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5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5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50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50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50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50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50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50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50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50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150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150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animBg="1"/>
      <p:bldP spid="21508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FFA7A5-75EC-4020-8D4A-2568258D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80" y="692696"/>
            <a:ext cx="3960440" cy="5146562"/>
          </a:xfrm>
          <a:prstGeom prst="rect">
            <a:avLst/>
          </a:prstGeom>
          <a:ln w="19050">
            <a:noFill/>
          </a:ln>
          <a:effectLst>
            <a:glow rad="1612900">
              <a:srgbClr val="002060"/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93F8B1D-B0F0-4D39-89AC-2EE51BA72540}"/>
              </a:ext>
            </a:extLst>
          </p:cNvPr>
          <p:cNvSpPr txBox="1"/>
          <p:nvPr/>
        </p:nvSpPr>
        <p:spPr>
          <a:xfrm>
            <a:off x="7164288" y="2492896"/>
            <a:ext cx="15841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Vaso Chinês. </a:t>
            </a:r>
          </a:p>
        </p:txBody>
      </p:sp>
    </p:spTree>
    <p:extLst>
      <p:ext uri="{BB962C8B-B14F-4D97-AF65-F5344CB8AC3E}">
        <p14:creationId xmlns:p14="http://schemas.microsoft.com/office/powerpoint/2010/main" val="1465323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3161DF9E-7A4D-41EA-ACC8-CBEEC1667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582" y="1124743"/>
            <a:ext cx="4375573" cy="5256213"/>
          </a:xfrm>
          <a:pattFill prst="pct5">
            <a:fgClr>
              <a:srgbClr val="FFCCFF"/>
            </a:fgClr>
            <a:bgClr>
              <a:schemeClr val="bg1"/>
            </a:bgClr>
          </a:pattFill>
        </p:spPr>
        <p:txBody>
          <a:bodyPr/>
          <a:lstStyle/>
          <a:p>
            <a:pPr lvl="0">
              <a:buNone/>
              <a:defRPr/>
            </a:pPr>
            <a:endParaRPr lang="pt-BR" sz="2000" b="1" dirty="0">
              <a:solidFill>
                <a:srgbClr val="C00000"/>
              </a:solidFill>
              <a:latin typeface="Monotype Corsiva" pitchFamily="66" charset="0"/>
              <a:cs typeface="Arial" charset="0"/>
            </a:endParaRPr>
          </a:p>
          <a:p>
            <a:pPr lvl="0">
              <a:buNone/>
              <a:defRPr/>
            </a:pPr>
            <a:endParaRPr lang="pt-BR" sz="2000" b="1" dirty="0">
              <a:solidFill>
                <a:srgbClr val="C00000"/>
              </a:solidFill>
              <a:latin typeface="Monotype Corsiva" pitchFamily="66" charset="0"/>
              <a:cs typeface="Arial" charset="0"/>
            </a:endParaRPr>
          </a:p>
          <a:p>
            <a:pPr lvl="0" algn="just">
              <a:buNone/>
              <a:defRPr/>
            </a:pPr>
            <a:r>
              <a:rPr lang="pt-BR" sz="20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Estranho mimo aquele vaso! Vi-o.</a:t>
            </a:r>
          </a:p>
          <a:p>
            <a:pPr lvl="0" algn="just">
              <a:buNone/>
              <a:defRPr/>
            </a:pPr>
            <a:r>
              <a:rPr lang="pt-BR" sz="20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Casualmente, uma vez, de um perfumado</a:t>
            </a:r>
          </a:p>
          <a:p>
            <a:pPr lvl="0" algn="just">
              <a:buNone/>
              <a:defRPr/>
            </a:pPr>
            <a:r>
              <a:rPr lang="pt-BR" sz="20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Contador sobre o mármore luzidio,</a:t>
            </a:r>
          </a:p>
          <a:p>
            <a:pPr lvl="0" algn="just">
              <a:buNone/>
              <a:defRPr/>
            </a:pPr>
            <a:r>
              <a:rPr lang="pt-BR" sz="20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Entre um leque e o começo de um bordado.</a:t>
            </a:r>
          </a:p>
          <a:p>
            <a:pPr lvl="0" algn="just">
              <a:buNone/>
              <a:defRPr/>
            </a:pPr>
            <a:endParaRPr lang="pt-BR" sz="2000" b="1" dirty="0">
              <a:latin typeface="Microsoft Yi Baiti" panose="03000500000000000000" pitchFamily="66" charset="0"/>
              <a:ea typeface="Microsoft Yi Baiti" panose="03000500000000000000" pitchFamily="66" charset="0"/>
              <a:cs typeface="Arial" charset="0"/>
            </a:endParaRPr>
          </a:p>
          <a:p>
            <a:pPr lvl="0" algn="just">
              <a:buNone/>
              <a:defRPr/>
            </a:pPr>
            <a:r>
              <a:rPr lang="pt-BR" sz="20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Fino artista chinês, enamorado,</a:t>
            </a:r>
          </a:p>
          <a:p>
            <a:pPr lvl="0" algn="just">
              <a:buNone/>
              <a:defRPr/>
            </a:pPr>
            <a:r>
              <a:rPr lang="pt-BR" sz="20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Nele pusera o coração doentio</a:t>
            </a:r>
          </a:p>
          <a:p>
            <a:pPr lvl="0" algn="just">
              <a:buNone/>
              <a:defRPr/>
            </a:pPr>
            <a:r>
              <a:rPr lang="pt-BR" sz="20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Em rubras flores de um sutil lavrado,</a:t>
            </a:r>
          </a:p>
          <a:p>
            <a:pPr lvl="0" algn="just">
              <a:buNone/>
              <a:defRPr/>
            </a:pPr>
            <a:r>
              <a:rPr lang="pt-BR" sz="20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Na tinta ardente, de um calor sombrio.</a:t>
            </a:r>
            <a:endParaRPr lang="pt-BR" sz="1600" b="1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21508" name="Espaço Reservado para Conteúdo 6">
            <a:extLst>
              <a:ext uri="{FF2B5EF4-FFF2-40B4-BE49-F238E27FC236}">
                <a16:creationId xmlns:a16="http://schemas.microsoft.com/office/drawing/2014/main" id="{D345F5B3-51AE-450B-B224-82201F26D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5502" y="1124744"/>
            <a:ext cx="4375574" cy="5256213"/>
          </a:xfrm>
          <a:pattFill prst="dotDmnd">
            <a:fgClr>
              <a:srgbClr val="92D050"/>
            </a:fgClr>
            <a:bgClr>
              <a:schemeClr val="bg1"/>
            </a:bgClr>
          </a:patt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2000" b="1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None/>
              <a:defRPr/>
            </a:pPr>
            <a:endParaRPr lang="pt-BR" altLang="pt-BR" sz="2000" b="1" dirty="0">
              <a:latin typeface="Microsoft Yi Baiti" panose="03000500000000000000" pitchFamily="66" charset="0"/>
              <a:ea typeface="Microsoft Yi Baiti" panose="03000500000000000000" pitchFamily="66" charset="0"/>
              <a:cs typeface="Arial" charset="0"/>
            </a:endParaRPr>
          </a:p>
          <a:p>
            <a:pPr>
              <a:buNone/>
              <a:defRPr/>
            </a:pPr>
            <a:r>
              <a:rPr lang="pt-BR" altLang="pt-BR" sz="19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Mas, talvez por contraste à desventura,</a:t>
            </a:r>
          </a:p>
          <a:p>
            <a:pPr>
              <a:buNone/>
              <a:defRPr/>
            </a:pPr>
            <a:r>
              <a:rPr lang="pt-BR" altLang="pt-BR" sz="19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Quem o sabe?... de um velho mandarim</a:t>
            </a:r>
          </a:p>
          <a:p>
            <a:pPr>
              <a:buNone/>
              <a:defRPr/>
            </a:pPr>
            <a:r>
              <a:rPr lang="pt-BR" altLang="pt-BR" sz="19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Também lá estava a singular figura;</a:t>
            </a:r>
          </a:p>
          <a:p>
            <a:pPr>
              <a:buNone/>
              <a:defRPr/>
            </a:pPr>
            <a:endParaRPr lang="pt-BR" altLang="pt-BR" sz="1900" b="1" dirty="0">
              <a:latin typeface="Microsoft Yi Baiti" panose="03000500000000000000" pitchFamily="66" charset="0"/>
              <a:ea typeface="Microsoft Yi Baiti" panose="03000500000000000000" pitchFamily="66" charset="0"/>
              <a:cs typeface="Arial" charset="0"/>
            </a:endParaRPr>
          </a:p>
          <a:p>
            <a:pPr>
              <a:buNone/>
              <a:defRPr/>
            </a:pPr>
            <a:r>
              <a:rPr lang="pt-BR" altLang="pt-BR" sz="19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Que arte em pintá-la! a gente acaso vendo-a,</a:t>
            </a:r>
          </a:p>
          <a:p>
            <a:pPr>
              <a:buNone/>
              <a:defRPr/>
            </a:pPr>
            <a:r>
              <a:rPr lang="pt-BR" altLang="pt-BR" sz="19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Sentia um não sei quê com aquele </a:t>
            </a:r>
            <a:r>
              <a:rPr lang="pt-BR" altLang="pt-BR" sz="1900" b="1" dirty="0" err="1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chim</a:t>
            </a:r>
            <a:endParaRPr lang="pt-BR" altLang="pt-BR" sz="1900" b="1" dirty="0">
              <a:latin typeface="Microsoft Yi Baiti" panose="03000500000000000000" pitchFamily="66" charset="0"/>
              <a:ea typeface="Microsoft Yi Baiti" panose="03000500000000000000" pitchFamily="66" charset="0"/>
              <a:cs typeface="Arial" charset="0"/>
            </a:endParaRPr>
          </a:p>
          <a:p>
            <a:pPr>
              <a:buNone/>
              <a:defRPr/>
            </a:pPr>
            <a:r>
              <a:rPr lang="pt-BR" altLang="pt-BR" sz="1900" b="1" dirty="0">
                <a:latin typeface="Microsoft Yi Baiti" panose="03000500000000000000" pitchFamily="66" charset="0"/>
                <a:ea typeface="Microsoft Yi Baiti" panose="03000500000000000000" pitchFamily="66" charset="0"/>
                <a:cs typeface="Arial" charset="0"/>
              </a:rPr>
              <a:t>De olhos cortados à feição de amêndoa.</a:t>
            </a:r>
            <a:endParaRPr lang="pt-BR" altLang="pt-BR" sz="2000" b="1" dirty="0">
              <a:latin typeface="Microsoft Yi Baiti" panose="03000500000000000000" pitchFamily="66" charset="0"/>
              <a:ea typeface="Microsoft Yi Baiti" panose="03000500000000000000" pitchFamily="66" charset="0"/>
              <a:cs typeface="Arial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2000" b="1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b="1" dirty="0">
              <a:solidFill>
                <a:srgbClr val="C00000"/>
              </a:solidFill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86312AD6-F7F9-4AAD-B876-0B5F5D467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solidFill>
                  <a:srgbClr val="FFFF00"/>
                </a:solidFill>
                <a:latin typeface="Calibri" panose="020F0502020204030204" pitchFamily="34" charset="0"/>
              </a:rPr>
              <a:t>VASO CHINÊS</a:t>
            </a:r>
            <a:endParaRPr lang="pt-BR" altLang="pt-BR" sz="36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/>
            <a:endParaRPr lang="pt-BR" altLang="pt-BR" sz="1000" dirty="0"/>
          </a:p>
        </p:txBody>
      </p:sp>
    </p:spTree>
    <p:extLst>
      <p:ext uri="{BB962C8B-B14F-4D97-AF65-F5344CB8AC3E}">
        <p14:creationId xmlns:p14="http://schemas.microsoft.com/office/powerpoint/2010/main" val="284929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569325" cy="5327650"/>
          </a:xfrm>
          <a:solidFill>
            <a:schemeClr val="bg1"/>
          </a:solidFill>
        </p:spPr>
        <p:txBody>
          <a:bodyPr/>
          <a:lstStyle/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18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Forma fixa de Soneto</a:t>
            </a:r>
            <a:r>
              <a:rPr lang="pt-BR" sz="1800" dirty="0">
                <a:latin typeface="Arial Narrow" panose="020B0606020202030204" pitchFamily="34" charset="0"/>
                <a:cs typeface="Arial" pitchFamily="34" charset="0"/>
              </a:rPr>
              <a:t>, constituído de duas quadras (estrofe com quatro versos) e de dois tercetos (estrofe com três versos). O soneto apresenta o único tipo com número de versos absolutos (14 versos) e quase absoluta unanimidade quanto à divisão estrófica (dois quartetos e dois tercetos,</a:t>
            </a: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18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18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Precisão das palavras</a:t>
            </a:r>
            <a:r>
              <a:rPr lang="pt-BR" sz="1800" dirty="0">
                <a:latin typeface="Arial Narrow" panose="020B0606020202030204" pitchFamily="34" charset="0"/>
                <a:cs typeface="Arial" pitchFamily="34" charset="0"/>
              </a:rPr>
              <a:t>, resultado de um intenso trabalho de adequação à forma e ao conteúdo de estruturas como o soneto. </a:t>
            </a: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18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18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Em relação à métrica</a:t>
            </a:r>
            <a:r>
              <a:rPr lang="pt-BR" sz="1800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 </a:t>
            </a:r>
            <a:r>
              <a:rPr lang="pt-BR" sz="1800" dirty="0">
                <a:latin typeface="Arial Narrow" panose="020B0606020202030204" pitchFamily="34" charset="0"/>
                <a:cs typeface="Arial" pitchFamily="34" charset="0"/>
              </a:rPr>
              <a:t>- Soneto decassílabo, constituído de dez sílabas poéticas, ainda que, para este autor, nota-se preferência por metros como o alexandrino de tipo francês, mas também o decassílabo (caso de Vaso chinês).</a:t>
            </a:r>
          </a:p>
          <a:p>
            <a:pPr marL="108000" algn="just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pt-BR" sz="18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pt-BR" sz="18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  <a:defRPr/>
            </a:pPr>
            <a:endParaRPr lang="pt-BR" sz="1800" dirty="0">
              <a:latin typeface="Arial Narrow" panose="020B0606020202030204" pitchFamily="34" charset="0"/>
            </a:endParaRPr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80" name="CaixaDeTexto 4">
            <a:extLst>
              <a:ext uri="{FF2B5EF4-FFF2-40B4-BE49-F238E27FC236}">
                <a16:creationId xmlns:a16="http://schemas.microsoft.com/office/drawing/2014/main" id="{9D5789D2-1284-4F58-8B59-02DF89AFA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00663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solidFill>
                  <a:srgbClr val="FFFF00"/>
                </a:solidFill>
                <a:latin typeface="Calibri" panose="020F0502020204030204" pitchFamily="34" charset="0"/>
              </a:rPr>
              <a:t>ANÁLISE DO POEMA – VASO CHINÊS</a:t>
            </a:r>
            <a:endParaRPr lang="pt-BR" altLang="pt-BR" sz="36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/>
            <a:endParaRPr lang="pt-BR" altLang="pt-BR" sz="1000" dirty="0"/>
          </a:p>
        </p:txBody>
      </p:sp>
    </p:spTree>
    <p:extLst>
      <p:ext uri="{BB962C8B-B14F-4D97-AF65-F5344CB8AC3E}">
        <p14:creationId xmlns:p14="http://schemas.microsoft.com/office/powerpoint/2010/main" val="296715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86CFB-6673-4D1F-B730-B835EC54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0337"/>
            <a:ext cx="8712968" cy="676375"/>
          </a:xfrm>
          <a:solidFill>
            <a:schemeClr val="bg1"/>
          </a:solidFill>
        </p:spPr>
        <p:txBody>
          <a:bodyPr/>
          <a:lstStyle/>
          <a:p>
            <a:r>
              <a:rPr lang="pt-BR" sz="3200" b="1" dirty="0">
                <a:solidFill>
                  <a:srgbClr val="FF0000"/>
                </a:solidFill>
              </a:rPr>
              <a:t>DESCRIÇÃO DA PINTURA - PARNASO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E14226-69A9-4561-A1C2-21E0FF83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31631"/>
            <a:ext cx="8856984" cy="5544615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lvl="0" algn="just"/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À esquerda está Vulcano, o deus romano do fogo, usando unicamente sua capa vermelha, brincando com Eros, o 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deus grego do Amor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que está a pregar-lhe uma peça. </a:t>
            </a:r>
            <a:r>
              <a:rPr lang="pt-BR" sz="2000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Perto dele está o fogo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. À direita, Mercúrio, deus do comércio e da eloquência, está próximo a Pégaso, cavalo alado e figura da mitologia grega. Ambos estão de pé, virados um para o outro. À direita, atrás deles, </a:t>
            </a:r>
            <a:r>
              <a:rPr lang="pt-BR" sz="2000" b="1" dirty="0">
                <a:solidFill>
                  <a:srgbClr val="102766"/>
                </a:solidFill>
                <a:latin typeface="Arial Narrow" panose="020B0606020202030204" pitchFamily="34" charset="0"/>
              </a:rPr>
              <a:t>vê-se uma fortificação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lvl="0" algn="just"/>
            <a:endParaRPr lang="pt-BR" sz="2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lvl="0" algn="just"/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Acima, no ponto central superior da tela, estão </a:t>
            </a:r>
            <a:r>
              <a:rPr lang="pt-BR" sz="2000" dirty="0">
                <a:solidFill>
                  <a:srgbClr val="102766"/>
                </a:solidFill>
                <a:latin typeface="Arial Narrow" panose="020B0606020202030204" pitchFamily="34" charset="0"/>
              </a:rPr>
              <a:t>Marte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o deus 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romano bélico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vestido com sua armadura de guerra, e Vênus, a deusa do amor e da beleza na mitologia romana, que é conhecida como </a:t>
            </a:r>
            <a:r>
              <a:rPr lang="pt-BR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Afrodite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 na mitologia grega, presidindo a cena. Eles se encontram sob um monte escavado como um túnel, que leva à cidade dos deuses, ao fundo. Atrás dos dois está </a:t>
            </a:r>
            <a:r>
              <a:rPr lang="pt-BR" sz="2000" dirty="0">
                <a:solidFill>
                  <a:srgbClr val="FF0000"/>
                </a:solidFill>
                <a:latin typeface="Arial Narrow" panose="020B0606020202030204" pitchFamily="34" charset="0"/>
              </a:rPr>
              <a:t>um colorido divã.</a:t>
            </a:r>
          </a:p>
          <a:p>
            <a:pPr lvl="0" algn="just"/>
            <a:endParaRPr lang="pt-BR" sz="2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lvl="0" algn="just"/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Andrea </a:t>
            </a:r>
            <a:r>
              <a:rPr lang="pt-BR" sz="2000" dirty="0" err="1">
                <a:solidFill>
                  <a:prstClr val="black"/>
                </a:solidFill>
                <a:latin typeface="Arial Narrow" panose="020B0606020202030204" pitchFamily="34" charset="0"/>
              </a:rPr>
              <a:t>Mantegna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 pintou a paisagem realisticamente, agregando a ela as figuras fantasiosas dos deuses. </a:t>
            </a:r>
            <a:r>
              <a:rPr lang="pt-BR" sz="2000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 céu está azul e o dia claro e iluminado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endParaRPr lang="pt-B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1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4" y="764705"/>
            <a:ext cx="8912472" cy="5904656"/>
          </a:xfrm>
          <a:solidFill>
            <a:schemeClr val="bg1"/>
          </a:solidFill>
        </p:spPr>
        <p:txBody>
          <a:bodyPr/>
          <a:lstStyle/>
          <a:p>
            <a:pPr marL="72000" algn="just"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Há predominância de 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elementos descritivos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 em vez de narrativos; há descrição rigorosamente objetiva do vaso.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pt-BR" sz="800" dirty="0">
              <a:latin typeface="Arial Narrow" panose="020B0606020202030204" pitchFamily="34" charset="0"/>
              <a:cs typeface="Arial" pitchFamily="34" charset="0"/>
            </a:endParaRP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800" dirty="0">
              <a:latin typeface="Arial Narrow" panose="020B0606020202030204" pitchFamily="34" charset="0"/>
              <a:cs typeface="Arial" pitchFamily="34" charset="0"/>
            </a:endParaRPr>
          </a:p>
          <a:p>
            <a:pPr marL="72000" algn="just"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O </a:t>
            </a:r>
            <a:r>
              <a:rPr lang="pt-BR" sz="2100" b="1" u="sng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assunto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 : pinturas que decoram um vaso chinês e </a:t>
            </a:r>
            <a:r>
              <a:rPr lang="pt-BR" sz="2100" b="1" u="sng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a interpretação 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que o poeta lhes dá, sendo um poema exemplar da poesia parnasiana, com todas as características dessa estética: 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pt-BR" sz="2100" dirty="0">
              <a:latin typeface="Arial Narrow" panose="020B0606020202030204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Exotismo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estranho mimo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1º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coração doentio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6º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calor sombrio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8º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singular figura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11º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olhos cortados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14º verso);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sz="2100" dirty="0">
              <a:latin typeface="Arial Narrow" panose="020B0606020202030204" pitchFamily="34" charset="0"/>
              <a:cs typeface="Arial" pitchFamily="34" charset="0"/>
            </a:endParaRPr>
          </a:p>
          <a:p>
            <a:pPr marL="7200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pt-BR" sz="2100" dirty="0">
              <a:latin typeface="Arial Narrow" panose="020B0606020202030204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sz="1800" dirty="0"/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80" name="CaixaDeTexto 4">
            <a:extLst>
              <a:ext uri="{FF2B5EF4-FFF2-40B4-BE49-F238E27FC236}">
                <a16:creationId xmlns:a16="http://schemas.microsoft.com/office/drawing/2014/main" id="{9D5789D2-1284-4F58-8B59-02DF89AFA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00663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58477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200" b="1" dirty="0">
                <a:solidFill>
                  <a:srgbClr val="FFFF00"/>
                </a:solidFill>
                <a:latin typeface="Arial Narrow" panose="020B0606020202030204" pitchFamily="34" charset="0"/>
              </a:rPr>
              <a:t>ANÁLISE DO POEMA – VASO CHINÊS</a:t>
            </a:r>
            <a:endParaRPr lang="pt-BR" altLang="pt-BR" sz="3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0" y="814162"/>
            <a:ext cx="9130890" cy="6043838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Plasticidade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, com seus efeitos </a:t>
            </a:r>
            <a:r>
              <a:rPr lang="pt-BR" sz="1900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poesia-pintura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, em todo poema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600" dirty="0">
                <a:latin typeface="Arial Narrow" panose="020B0606020202030204" pitchFamily="34" charset="0"/>
                <a:cs typeface="Arial" pitchFamily="34" charset="0"/>
              </a:rPr>
              <a:t> </a:t>
            </a:r>
            <a:endParaRPr lang="pt-BR" sz="500" dirty="0">
              <a:latin typeface="Arial Narrow" panose="020B0606020202030204" pitchFamily="34" charset="0"/>
              <a:cs typeface="Arial" pitchFamily="34" charset="0"/>
            </a:endParaRPr>
          </a:p>
          <a:p>
            <a:pPr algn="just">
              <a:spcBef>
                <a:spcPts val="0"/>
              </a:spcBef>
              <a:buFontTx/>
              <a:buChar char="-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Conceito de plasticidade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: fixação do visto ou ouvido como exterior, não como sensação, mas como </a:t>
            </a:r>
            <a:r>
              <a:rPr lang="pt-BR" sz="19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visão ou audição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. Plástica como toda a poesia grega e romana. A perfeição da poesia plástica </a:t>
            </a:r>
            <a:r>
              <a:rPr lang="pt-BR" sz="19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consiste em dar a impressão exata e nítida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_______________________________________________________________________________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Rimas ricas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("vi-o", 1º verso / luzidio", 3º verso ; "vendo-a", 12º verso / "amêndoa", 14º verso);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FF"/>
                </a:highlight>
                <a:latin typeface="Arial Narrow" panose="020B0606020202030204" pitchFamily="34" charset="0"/>
                <a:cs typeface="Arial" pitchFamily="34" charset="0"/>
              </a:rPr>
              <a:t>Impassibilidade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 (não há sentimentalismo excessivo);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Precisão vocabular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e sua </a:t>
            </a: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correção gra</a:t>
            </a:r>
            <a:r>
              <a:rPr lang="pt-BR" sz="1900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matical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;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Ênfase no sensorial e suas sinestesias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("tinta ardente", 8º verso; "calor sombrio", 8º verso),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Impossibilidade de expressar algo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("sentia um não sei quê com aquele </a:t>
            </a:r>
            <a:r>
              <a:rPr lang="pt-BR" sz="1900" dirty="0" err="1">
                <a:latin typeface="Arial Narrow" panose="020B0606020202030204" pitchFamily="34" charset="0"/>
                <a:cs typeface="Arial" pitchFamily="34" charset="0"/>
              </a:rPr>
              <a:t>chim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", 13º verso).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Inversões sintáticas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(hipérbato), </a:t>
            </a:r>
            <a:r>
              <a:rPr lang="pt-BR" sz="1900" dirty="0">
                <a:solidFill>
                  <a:prstClr val="black"/>
                </a:solidFill>
                <a:latin typeface="Arial Narrow" panose="020B0606020202030204" pitchFamily="34" charset="0"/>
                <a:cs typeface="Arial" pitchFamily="34" charset="0"/>
              </a:rPr>
              <a:t>devem-se ao cultivo do português do século XVIII,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como em "de um perfumado / contador sobre o mármore luzidio".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sz="500" dirty="0">
              <a:latin typeface="Arial Narrow" panose="020B0606020202030204" pitchFamily="34" charset="0"/>
              <a:cs typeface="Arial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Não haver </a:t>
            </a:r>
            <a:r>
              <a:rPr lang="pt-BR" sz="1900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juízos de valor a respeito do cotidiano ou da realidade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; Alberto de Oliveira, ao modo dos parnasianos, aliena-se propositadamente para fazer a poesia da </a:t>
            </a:r>
            <a:r>
              <a:rPr lang="pt-BR" sz="19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arte pela arte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, com o primor da forma.</a:t>
            </a:r>
          </a:p>
          <a:p>
            <a:pPr marL="0" algn="just">
              <a:spcBef>
                <a:spcPts val="0"/>
              </a:spcBef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>
              <a:spcBef>
                <a:spcPts val="0"/>
              </a:spcBef>
              <a:buFont typeface="Arial" charset="0"/>
              <a:buChar char="•"/>
              <a:defRPr/>
            </a:pPr>
            <a:endParaRPr lang="pt-BR" sz="1700" dirty="0">
              <a:latin typeface="Arial Narrow" panose="020B0606020202030204" pitchFamily="34" charset="0"/>
            </a:endParaRPr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630942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500" b="1" dirty="0">
                <a:solidFill>
                  <a:srgbClr val="FFFF00"/>
                </a:solidFill>
                <a:latin typeface="Calibri" panose="020F0502020204030204" pitchFamily="34" charset="0"/>
              </a:rPr>
              <a:t>ANÁLISE DO POEMA – VASO CHINÊS</a:t>
            </a:r>
            <a:endParaRPr lang="pt-BR" altLang="pt-BR" sz="1000" dirty="0"/>
          </a:p>
        </p:txBody>
      </p:sp>
    </p:spTree>
    <p:extLst>
      <p:ext uri="{BB962C8B-B14F-4D97-AF65-F5344CB8AC3E}">
        <p14:creationId xmlns:p14="http://schemas.microsoft.com/office/powerpoint/2010/main" val="7187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4" y="1424265"/>
            <a:ext cx="8912472" cy="5327650"/>
          </a:xfrm>
          <a:solidFill>
            <a:schemeClr val="bg1"/>
          </a:solidFill>
        </p:spPr>
        <p:txBody>
          <a:bodyPr/>
          <a:lstStyle/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Alia-se ao conteúdo filosófico de seus poemas o forte poder de </a:t>
            </a:r>
            <a:r>
              <a:rPr lang="pt-BR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sugestão das palavras</a:t>
            </a:r>
            <a:r>
              <a:rPr lang="pt-BR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e um </a:t>
            </a:r>
            <a:r>
              <a:rPr lang="pt-BR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acentuado apuro verbal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. Sua poesia marca-se pelo </a:t>
            </a:r>
            <a:r>
              <a:rPr lang="pt-BR" sz="18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pessimismo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, chegando até a ser sombria.</a:t>
            </a:r>
          </a:p>
          <a:p>
            <a:pPr algn="just">
              <a:buFont typeface="Arial" charset="0"/>
              <a:buNone/>
              <a:defRPr/>
            </a:pPr>
            <a:r>
              <a:rPr lang="pt-BR" sz="2000" b="1" dirty="0">
                <a:solidFill>
                  <a:srgbClr val="C00000"/>
                </a:solidFill>
                <a:latin typeface="Monotype Corsiva" pitchFamily="66" charset="0"/>
                <a:cs typeface="Arial" pitchFamily="34" charset="0"/>
              </a:rPr>
              <a:t>                           </a:t>
            </a:r>
          </a:p>
          <a:p>
            <a:pPr algn="ctr">
              <a:buFont typeface="Arial" charset="0"/>
              <a:buNone/>
              <a:defRPr/>
            </a:pPr>
            <a:r>
              <a:rPr lang="pt-BR" sz="2400" dirty="0">
                <a:solidFill>
                  <a:srgbClr val="C00000"/>
                </a:solidFill>
                <a:latin typeface="Monotype Corsiva" pitchFamily="66" charset="0"/>
                <a:cs typeface="Arial" pitchFamily="34" charset="0"/>
              </a:rPr>
              <a:t>   Anoitecer</a:t>
            </a:r>
          </a:p>
          <a:p>
            <a:pPr algn="ctr">
              <a:buFont typeface="Arial" charset="0"/>
              <a:buNone/>
              <a:defRPr/>
            </a:pPr>
            <a:endParaRPr lang="pt-BR" sz="2400" dirty="0">
              <a:solidFill>
                <a:srgbClr val="C00000"/>
              </a:solidFill>
              <a:latin typeface="Monotype Corsiva" pitchFamily="66" charset="0"/>
              <a:cs typeface="Arial" pitchFamily="34" charset="0"/>
            </a:endParaRPr>
          </a:p>
          <a:p>
            <a:pPr algn="ctr">
              <a:buFont typeface="Arial" charset="0"/>
              <a:buNone/>
              <a:defRPr/>
            </a:pPr>
            <a:r>
              <a:rPr lang="pt-BR" sz="2400" dirty="0" err="1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Esbraceia</a:t>
            </a:r>
            <a:r>
              <a:rPr lang="pt-BR" sz="24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 o Ocidente na agonia</a:t>
            </a:r>
          </a:p>
          <a:p>
            <a:pPr algn="ctr">
              <a:buFont typeface="Arial" charset="0"/>
              <a:buNone/>
              <a:defRPr/>
            </a:pPr>
            <a:r>
              <a:rPr lang="pt-BR" sz="24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O sol...Aves em bandos destacados,</a:t>
            </a:r>
          </a:p>
          <a:p>
            <a:pPr algn="ctr">
              <a:buFont typeface="Arial" charset="0"/>
              <a:buNone/>
              <a:defRPr/>
            </a:pPr>
            <a:r>
              <a:rPr lang="pt-BR" sz="24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Por céus de </a:t>
            </a:r>
            <a:r>
              <a:rPr lang="pt-BR" sz="2400" dirty="0" err="1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oiro</a:t>
            </a:r>
            <a:r>
              <a:rPr lang="pt-BR" sz="24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 e de púrpura raiados,</a:t>
            </a:r>
          </a:p>
          <a:p>
            <a:pPr algn="ctr">
              <a:buFont typeface="Arial" charset="0"/>
              <a:buNone/>
              <a:defRPr/>
            </a:pPr>
            <a:r>
              <a:rPr lang="pt-BR" sz="24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Fogem...Fecha-se a pálpebra do dia...</a:t>
            </a:r>
          </a:p>
          <a:p>
            <a:pPr>
              <a:buFont typeface="Arial" charset="0"/>
              <a:buNone/>
              <a:defRPr/>
            </a:pPr>
            <a:endParaRPr lang="pt-BR" sz="2400" dirty="0">
              <a:solidFill>
                <a:srgbClr val="102766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sz="1800" dirty="0"/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80" name="CaixaDeTexto 4">
            <a:extLst>
              <a:ext uri="{FF2B5EF4-FFF2-40B4-BE49-F238E27FC236}">
                <a16:creationId xmlns:a16="http://schemas.microsoft.com/office/drawing/2014/main" id="{9D5789D2-1284-4F58-8B59-02DF89AFA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00663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4" name="CaixaDeTexto 5">
            <a:extLst>
              <a:ext uri="{FF2B5EF4-FFF2-40B4-BE49-F238E27FC236}">
                <a16:creationId xmlns:a16="http://schemas.microsoft.com/office/drawing/2014/main" id="{34D017ED-0443-4938-AD59-718415A52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135421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solidFill>
                  <a:srgbClr val="FFFF00"/>
                </a:solidFill>
                <a:latin typeface="Calibri" panose="020F0502020204030204" pitchFamily="34" charset="0"/>
              </a:rPr>
              <a:t>CARACTERÍSITICAS DA OBRA POÉTICA – RAIMUNDO CORREIA</a:t>
            </a:r>
            <a:endParaRPr lang="pt-BR" altLang="pt-BR" sz="36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/>
            <a:endParaRPr lang="pt-BR" altLang="pt-BR" sz="1000" dirty="0"/>
          </a:p>
        </p:txBody>
      </p:sp>
    </p:spTree>
    <p:extLst>
      <p:ext uri="{BB962C8B-B14F-4D97-AF65-F5344CB8AC3E}">
        <p14:creationId xmlns:p14="http://schemas.microsoft.com/office/powerpoint/2010/main" val="16249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45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45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Conteúdo 2">
            <a:extLst>
              <a:ext uri="{FF2B5EF4-FFF2-40B4-BE49-F238E27FC236}">
                <a16:creationId xmlns:a16="http://schemas.microsoft.com/office/drawing/2014/main" id="{8376CA2D-FD21-4DE3-A1FA-8C7D8D89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4068"/>
            <a:ext cx="4968552" cy="6844954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pt-BR" altLang="pt-BR" sz="1800" dirty="0"/>
              <a:t>                       </a:t>
            </a:r>
            <a:r>
              <a:rPr lang="pt-BR" altLang="pt-BR" sz="24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As Pombas...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(</a:t>
            </a:r>
            <a:r>
              <a:rPr lang="pt-BR" altLang="pt-BR" sz="1800" b="1" dirty="0">
                <a:solidFill>
                  <a:srgbClr val="0070C0"/>
                </a:solidFill>
              </a:rPr>
              <a:t>Raimundo Correia)</a:t>
            </a:r>
            <a:endParaRPr lang="pt-BR" altLang="pt-BR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1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Vai-se a primeira pomba despertada ...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Vai-se outra mais ... mais outra ... enfim dezenas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De pombas vão-se</a:t>
            </a:r>
            <a:r>
              <a:rPr lang="pt-BR" altLang="pt-BR" sz="2200" dirty="0"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dos pombais, apenas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Raia sanguínea e fresca a madrugada ...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22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22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 à tarde, quando a rígida nortada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Sopra, aos pombais de novo elas, serenas,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Ruflando as asas, sacudindo as penas,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Voltam todas em bando e em revoada... </a:t>
            </a:r>
          </a:p>
        </p:txBody>
      </p:sp>
      <p:sp>
        <p:nvSpPr>
          <p:cNvPr id="25603" name="CaixaDeTexto 3">
            <a:extLst>
              <a:ext uri="{FF2B5EF4-FFF2-40B4-BE49-F238E27FC236}">
                <a16:creationId xmlns:a16="http://schemas.microsoft.com/office/drawing/2014/main" id="{60A65F8C-9DDC-4FAA-AE1B-D2AB8D279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5" y="3753120"/>
            <a:ext cx="4799074" cy="3077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 sz="1100" dirty="0">
              <a:solidFill>
                <a:srgbClr val="7030A0"/>
              </a:solidFill>
              <a:latin typeface="Monotype Corsiva" panose="03010101010201010101" pitchFamily="66" charset="0"/>
            </a:endParaRPr>
          </a:p>
          <a:p>
            <a:pPr eaLnBrk="1" hangingPunct="1"/>
            <a:r>
              <a:rPr lang="pt-BR" altLang="pt-BR" sz="2200" dirty="0">
                <a:solidFill>
                  <a:srgbClr val="7030A0"/>
                </a:solidFill>
                <a:latin typeface="Monotype Corsiva" panose="03010101010201010101" pitchFamily="66" charset="0"/>
              </a:rPr>
              <a:t>Também dos corações onde abotoam, </a:t>
            </a:r>
          </a:p>
          <a:p>
            <a:pPr eaLnBrk="1" hangingPunct="1"/>
            <a:r>
              <a:rPr lang="pt-BR" altLang="pt-BR" sz="2200" dirty="0">
                <a:solidFill>
                  <a:srgbClr val="7030A0"/>
                </a:solidFill>
                <a:latin typeface="Monotype Corsiva" panose="03010101010201010101" pitchFamily="66" charset="0"/>
              </a:rPr>
              <a:t>Os sonhos, um por um, céleres voam, </a:t>
            </a:r>
          </a:p>
          <a:p>
            <a:pPr eaLnBrk="1" hangingPunct="1"/>
            <a:r>
              <a:rPr lang="pt-BR" altLang="pt-BR" sz="2200" dirty="0">
                <a:solidFill>
                  <a:srgbClr val="7030A0"/>
                </a:solidFill>
                <a:latin typeface="Monotype Corsiva" panose="03010101010201010101" pitchFamily="66" charset="0"/>
              </a:rPr>
              <a:t>Como voam as pombas dos pombais; </a:t>
            </a:r>
          </a:p>
          <a:p>
            <a:pPr eaLnBrk="1" hangingPunct="1"/>
            <a:endParaRPr lang="pt-BR" altLang="pt-BR" sz="2200" dirty="0">
              <a:solidFill>
                <a:srgbClr val="C00000"/>
              </a:solidFill>
              <a:latin typeface="Monotype Corsiva" panose="03010101010201010101" pitchFamily="66" charset="0"/>
            </a:endParaRPr>
          </a:p>
          <a:p>
            <a:pPr eaLnBrk="1" hangingPunct="1"/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</a:rPr>
              <a:t>No azul da adolescência as asas soltam,</a:t>
            </a:r>
          </a:p>
          <a:p>
            <a:pPr eaLnBrk="1" hangingPunct="1"/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</a:rPr>
              <a:t> Fogem... Mas aos pombais as pombas voltam, </a:t>
            </a:r>
          </a:p>
          <a:p>
            <a:pPr eaLnBrk="1" hangingPunct="1"/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</a:rPr>
              <a:t>E eles aos corações não voltam mais...</a:t>
            </a:r>
            <a:r>
              <a:rPr lang="pt-BR" altLang="pt-BR" sz="2200" dirty="0"/>
              <a:t> </a:t>
            </a:r>
          </a:p>
          <a:p>
            <a:pPr eaLnBrk="1" hangingPunct="1"/>
            <a:endParaRPr lang="pt-BR" altLang="pt-BR" sz="1100" dirty="0">
              <a:latin typeface="Arial Narrow" panose="020B0606020202030204" pitchFamily="34" charset="0"/>
            </a:endParaRPr>
          </a:p>
          <a:p>
            <a:pPr eaLnBrk="1" hangingPunct="1"/>
            <a:endParaRPr lang="pt-BR" alt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0121201-AF64-49F2-8087-BBD7F44B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55" y="8841"/>
            <a:ext cx="4273504" cy="370819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>
            <a:extLst>
              <a:ext uri="{FF2B5EF4-FFF2-40B4-BE49-F238E27FC236}">
                <a16:creationId xmlns:a16="http://schemas.microsoft.com/office/drawing/2014/main" id="{B312693F-B013-44DD-A006-47ED4CCE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1196752"/>
            <a:ext cx="8435280" cy="5073650"/>
          </a:xfrm>
          <a:solidFill>
            <a:schemeClr val="bg1"/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pt-BR" sz="2000" dirty="0">
                <a:latin typeface="Arial" charset="0"/>
                <a:cs typeface="Arial" charset="0"/>
              </a:rPr>
              <a:t>Nasceu e morreu no Rio de Janeiro (1865-1918);</a:t>
            </a:r>
          </a:p>
          <a:p>
            <a:pPr algn="just">
              <a:defRPr/>
            </a:pPr>
            <a:endParaRPr lang="pt-BR" sz="2000" dirty="0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pt-BR" sz="2000" dirty="0">
                <a:latin typeface="Arial" charset="0"/>
                <a:cs typeface="Arial" charset="0"/>
              </a:rPr>
              <a:t>Frequentou os cursos de Medicina e Direito, mas não os concluiu. Tornou-se jornalista e ocupou vários cargos públicos;</a:t>
            </a:r>
          </a:p>
          <a:p>
            <a:pPr algn="just">
              <a:defRPr/>
            </a:pPr>
            <a:endParaRPr lang="pt-BR" sz="2000" dirty="0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pt-BR" sz="2000" dirty="0">
                <a:latin typeface="Arial" charset="0"/>
                <a:cs typeface="Arial" charset="0"/>
              </a:rPr>
              <a:t>Assume o papel de “</a:t>
            </a:r>
            <a:r>
              <a:rPr lang="pt-BR" sz="2000" b="1" dirty="0">
                <a:solidFill>
                  <a:srgbClr val="FF0000"/>
                </a:solidFill>
                <a:latin typeface="Arial" charset="0"/>
                <a:cs typeface="Arial" charset="0"/>
              </a:rPr>
              <a:t>Poeta Cívico</a:t>
            </a:r>
            <a:r>
              <a:rPr lang="pt-BR" sz="2000" dirty="0">
                <a:latin typeface="Arial" charset="0"/>
                <a:cs typeface="Arial" charset="0"/>
              </a:rPr>
              <a:t>” na campanha em favor do serviço militar obrigatório e na autoria da letra do “</a:t>
            </a:r>
            <a:r>
              <a:rPr lang="pt-BR" sz="2000" dirty="0">
                <a:highlight>
                  <a:srgbClr val="00FF00"/>
                </a:highlight>
                <a:latin typeface="Arial" charset="0"/>
                <a:cs typeface="Arial" charset="0"/>
              </a:rPr>
              <a:t>Hino à Bandeira Brasileira</a:t>
            </a:r>
            <a:r>
              <a:rPr lang="pt-BR" sz="2000" dirty="0">
                <a:latin typeface="Arial" charset="0"/>
                <a:cs typeface="Arial" charset="0"/>
              </a:rPr>
              <a:t>”.</a:t>
            </a:r>
            <a:endParaRPr lang="pt-BR" sz="2000" dirty="0"/>
          </a:p>
          <a:p>
            <a:pPr>
              <a:buFont typeface="Arial" charset="0"/>
              <a:buNone/>
              <a:defRPr/>
            </a:pPr>
            <a:r>
              <a:rPr lang="pt-BR" sz="1800" dirty="0">
                <a:latin typeface="Arial" charset="0"/>
                <a:cs typeface="Arial" charset="0"/>
              </a:rPr>
              <a:t> </a:t>
            </a:r>
          </a:p>
        </p:txBody>
      </p:sp>
      <p:pic>
        <p:nvPicPr>
          <p:cNvPr id="26629" name="Picture 7">
            <a:extLst>
              <a:ext uri="{FF2B5EF4-FFF2-40B4-BE49-F238E27FC236}">
                <a16:creationId xmlns:a16="http://schemas.microsoft.com/office/drawing/2014/main" id="{9B916D06-166F-4EB8-96F1-9C7E732EB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363" y="1195369"/>
            <a:ext cx="14320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5">
            <a:extLst>
              <a:ext uri="{FF2B5EF4-FFF2-40B4-BE49-F238E27FC236}">
                <a16:creationId xmlns:a16="http://schemas.microsoft.com/office/drawing/2014/main" id="{22CCC7FC-627B-43FC-A2A1-40878611E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solidFill>
                  <a:srgbClr val="FFFF00"/>
                </a:solidFill>
                <a:latin typeface="Calibri" panose="020F0502020204030204" pitchFamily="34" charset="0"/>
              </a:rPr>
              <a:t>OLAVO BILAC</a:t>
            </a:r>
            <a:endParaRPr lang="pt-BR" altLang="pt-BR" sz="36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/>
            <a:endParaRPr lang="pt-BR" altLang="pt-B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 autoUpdateAnimBg="0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5">
            <a:extLst>
              <a:ext uri="{FF2B5EF4-FFF2-40B4-BE49-F238E27FC236}">
                <a16:creationId xmlns:a16="http://schemas.microsoft.com/office/drawing/2014/main" id="{22CCC7FC-627B-43FC-A2A1-40878611E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1354217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solidFill>
                  <a:srgbClr val="FFFF00"/>
                </a:solidFill>
                <a:latin typeface="Calibri" panose="020F0502020204030204" pitchFamily="34" charset="0"/>
              </a:rPr>
              <a:t>CARACTERÍSITICAS DA OBRA POÉTICA – OLAVO BILAC</a:t>
            </a:r>
            <a:endParaRPr lang="pt-BR" altLang="pt-BR" sz="36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/>
            <a:endParaRPr lang="pt-BR" altLang="pt-BR" sz="1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A3800E-0399-4473-95E1-B4A938E2BC09}"/>
              </a:ext>
            </a:extLst>
          </p:cNvPr>
          <p:cNvSpPr txBox="1"/>
          <p:nvPr/>
        </p:nvSpPr>
        <p:spPr>
          <a:xfrm>
            <a:off x="115763" y="1700808"/>
            <a:ext cx="8912473" cy="498598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  <a:defRPr/>
            </a:pPr>
            <a:r>
              <a:rPr lang="pt-BR" sz="2000" b="1" u="sng" dirty="0">
                <a:latin typeface="Arial Narrow" panose="020B0606020202030204" pitchFamily="34" charset="0"/>
                <a:cs typeface="Arial" charset="0"/>
              </a:rPr>
              <a:t>Dualidade no tratamento do amor</a:t>
            </a:r>
            <a:r>
              <a:rPr lang="pt-BR" sz="2000" dirty="0">
                <a:latin typeface="Arial Narrow" panose="020B0606020202030204" pitchFamily="34" charset="0"/>
                <a:cs typeface="Arial" charset="0"/>
              </a:rPr>
              <a:t>, oscila entre </a:t>
            </a:r>
            <a:r>
              <a:rPr lang="pt-BR" sz="2000" b="1" dirty="0">
                <a:highlight>
                  <a:srgbClr val="FFFF00"/>
                </a:highlight>
                <a:latin typeface="Arial Narrow" panose="020B0606020202030204" pitchFamily="34" charset="0"/>
                <a:cs typeface="Arial" charset="0"/>
              </a:rPr>
              <a:t>platonismo e sensualidade</a:t>
            </a:r>
            <a:r>
              <a:rPr lang="pt-BR" sz="2000" dirty="0">
                <a:latin typeface="Arial Narrow" panose="020B0606020202030204" pitchFamily="34" charset="0"/>
                <a:cs typeface="Arial" charset="0"/>
              </a:rPr>
              <a:t>. Também tratou de temas </a:t>
            </a:r>
            <a:r>
              <a:rPr lang="pt-BR" sz="2000" b="1" dirty="0">
                <a:highlight>
                  <a:srgbClr val="00FF00"/>
                </a:highlight>
                <a:latin typeface="Arial Narrow" panose="020B0606020202030204" pitchFamily="34" charset="0"/>
                <a:cs typeface="Arial" charset="0"/>
              </a:rPr>
              <a:t>históricos e patrióticos</a:t>
            </a:r>
            <a:r>
              <a:rPr lang="pt-BR" sz="2000" dirty="0">
                <a:latin typeface="Arial Narrow" panose="020B0606020202030204" pitchFamily="34" charset="0"/>
                <a:cs typeface="Arial" charset="0"/>
              </a:rPr>
              <a:t>, o que lhe valeu o título de “</a:t>
            </a:r>
            <a:r>
              <a:rPr lang="pt-BR" sz="2000" b="1" dirty="0">
                <a:solidFill>
                  <a:srgbClr val="CC0000"/>
                </a:solidFill>
                <a:latin typeface="Arial Narrow" panose="020B0606020202030204" pitchFamily="34" charset="0"/>
                <a:cs typeface="Arial" charset="0"/>
              </a:rPr>
              <a:t>Patrono do Exército Brasileiro</a:t>
            </a:r>
            <a:r>
              <a:rPr lang="pt-BR" sz="2000" dirty="0">
                <a:latin typeface="Arial Narrow" panose="020B0606020202030204" pitchFamily="34" charset="0"/>
                <a:cs typeface="Arial" charset="0"/>
              </a:rPr>
              <a:t>”.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pt-BR" sz="2000" dirty="0">
                <a:latin typeface="Arial Narrow" panose="020B0606020202030204" pitchFamily="34" charset="0"/>
                <a:cs typeface="Arial" charset="0"/>
              </a:rPr>
              <a:t>Boa parte da sua obra poética obedece aos </a:t>
            </a:r>
            <a:r>
              <a:rPr lang="pt-BR" sz="2000" u="sng" dirty="0">
                <a:latin typeface="Arial Narrow" panose="020B0606020202030204" pitchFamily="34" charset="0"/>
                <a:cs typeface="Arial" charset="0"/>
              </a:rPr>
              <a:t>cânones parnasianos</a:t>
            </a:r>
            <a:r>
              <a:rPr lang="pt-BR" sz="2000" dirty="0">
                <a:latin typeface="Arial Narrow" panose="020B0606020202030204" pitchFamily="34" charset="0"/>
                <a:cs typeface="Arial" charset="0"/>
              </a:rPr>
              <a:t>: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pt-BR" sz="2000" dirty="0">
                <a:solidFill>
                  <a:srgbClr val="FF0000"/>
                </a:solidFill>
                <a:latin typeface="Arial Narrow" panose="020B0606020202030204" pitchFamily="34" charset="0"/>
                <a:cs typeface="Arial" charset="0"/>
              </a:rPr>
              <a:t>poesia  descritiva;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pt-BR" sz="2000" dirty="0">
                <a:latin typeface="Arial Narrow" panose="020B0606020202030204" pitchFamily="34" charset="0"/>
                <a:cs typeface="Arial" charset="0"/>
              </a:rPr>
              <a:t>Objetiva; 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pt-BR" sz="2000" b="1" dirty="0">
                <a:solidFill>
                  <a:srgbClr val="102766"/>
                </a:solidFill>
                <a:latin typeface="Arial Narrow" panose="020B0606020202030204" pitchFamily="34" charset="0"/>
                <a:cs typeface="Arial" charset="0"/>
              </a:rPr>
              <a:t>Temática histórica e forma apurada;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pt-BR" sz="2000" dirty="0">
                <a:latin typeface="Arial Narrow" panose="020B0606020202030204" pitchFamily="34" charset="0"/>
                <a:cs typeface="Arial" charset="0"/>
              </a:rPr>
              <a:t>Tema amoroso, oscila entre o amor platônico e a exaltação ao amor físico e</a:t>
            </a: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pt-BR" sz="2000" b="1" dirty="0">
                <a:solidFill>
                  <a:srgbClr val="CC0000"/>
                </a:solidFill>
                <a:latin typeface="Arial Narrow" panose="020B0606020202030204" pitchFamily="34" charset="0"/>
                <a:cs typeface="Arial" charset="0"/>
              </a:rPr>
              <a:t>Linguagem eloquente,  busca atrair e reter a atenção do leitor a cada linha. </a:t>
            </a:r>
            <a:endParaRPr lang="pt-BR" sz="2000" b="1" u="sng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Narrow" panose="020B0606020202030204" pitchFamily="34" charset="0"/>
              <a:cs typeface="Arial" charset="0"/>
            </a:endParaRPr>
          </a:p>
          <a:p>
            <a:pPr>
              <a:defRPr/>
            </a:pPr>
            <a:endParaRPr lang="pt-BR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456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4C67EA82-9CC1-4589-B909-89F7E78A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3" y="1052736"/>
            <a:ext cx="8912473" cy="5735216"/>
          </a:xfrm>
          <a:solidFill>
            <a:schemeClr val="bg1"/>
          </a:solidFill>
        </p:spPr>
        <p:txBody>
          <a:bodyPr/>
          <a:lstStyle/>
          <a:p>
            <a:pPr algn="r">
              <a:buFont typeface="Arial" charset="0"/>
              <a:buNone/>
              <a:defRPr/>
            </a:pPr>
            <a:r>
              <a:rPr lang="pt-BR" sz="11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                                     </a:t>
            </a:r>
            <a:r>
              <a:rPr lang="pt-BR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(Olavo Bilac)</a:t>
            </a:r>
            <a:endParaRPr lang="pt-BR" sz="11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300" dirty="0">
                <a:solidFill>
                  <a:srgbClr val="CC0000"/>
                </a:solidFill>
                <a:latin typeface="Monotype Corsiva" pitchFamily="66" charset="0"/>
              </a:rPr>
              <a:t>Talvez sonhasse, quando a vi. Mas via 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300" dirty="0">
                <a:solidFill>
                  <a:srgbClr val="CC0000"/>
                </a:solidFill>
                <a:latin typeface="Monotype Corsiva" pitchFamily="66" charset="0"/>
              </a:rPr>
              <a:t>Que, aos raios do luar iluminada,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300" dirty="0">
                <a:solidFill>
                  <a:srgbClr val="CC0000"/>
                </a:solidFill>
                <a:latin typeface="Monotype Corsiva" pitchFamily="66" charset="0"/>
              </a:rPr>
              <a:t>Entre as estrelas trêmulas subia 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300" dirty="0">
                <a:solidFill>
                  <a:srgbClr val="CC0000"/>
                </a:solidFill>
                <a:latin typeface="Monotype Corsiva" pitchFamily="66" charset="0"/>
                <a:cs typeface="Arial" pitchFamily="34" charset="0"/>
              </a:rPr>
              <a:t>Uma infinita  e  cintilante  escada.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pt-BR" sz="2300" b="1" dirty="0">
              <a:solidFill>
                <a:srgbClr val="C00000"/>
              </a:solidFill>
              <a:latin typeface="Monotype Corsiva" pitchFamily="66" charset="0"/>
              <a:cs typeface="Arial" pitchFamily="34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300" dirty="0">
                <a:solidFill>
                  <a:srgbClr val="102766"/>
                </a:solidFill>
                <a:latin typeface="Monotype Corsiva" pitchFamily="66" charset="0"/>
              </a:rPr>
              <a:t>E eu olhava-a de baixo, olhava-a... Em cada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300" dirty="0">
                <a:solidFill>
                  <a:srgbClr val="102766"/>
                </a:solidFill>
                <a:latin typeface="Monotype Corsiva" pitchFamily="66" charset="0"/>
              </a:rPr>
              <a:t>Degrau, que o ouro mais límpido vestia,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300" dirty="0">
                <a:solidFill>
                  <a:srgbClr val="102766"/>
                </a:solidFill>
                <a:latin typeface="Monotype Corsiva" pitchFamily="66" charset="0"/>
              </a:rPr>
              <a:t>Mudo e sereno, um anjo a harpa dourada,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300" dirty="0">
                <a:solidFill>
                  <a:srgbClr val="102766"/>
                </a:solidFill>
                <a:latin typeface="Monotype Corsiva" pitchFamily="66" charset="0"/>
              </a:rPr>
              <a:t>Ressoante de súplicas, feria...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sz="2300" dirty="0">
              <a:solidFill>
                <a:srgbClr val="000000"/>
              </a:solidFill>
              <a:latin typeface="Monotype Corsiva" pitchFamily="66" charset="0"/>
            </a:endParaRP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B83479CE-8C7C-470E-A757-28AAF81C6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Via Láctea</a:t>
            </a:r>
            <a:endParaRPr lang="pt-BR" altLang="pt-BR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F3399"/>
            </a:gs>
            <a:gs pos="25000">
              <a:schemeClr val="bg2">
                <a:tint val="83000"/>
                <a:satMod val="320000"/>
              </a:schemeClr>
            </a:gs>
            <a:gs pos="100000">
              <a:schemeClr val="bg2">
                <a:shade val="15000"/>
                <a:satMod val="32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Figura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58052">
            <a:off x="1476375" y="333375"/>
            <a:ext cx="3087688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 Box 6"/>
          <p:cNvSpPr txBox="1">
            <a:spLocks noChangeArrowheads="1"/>
          </p:cNvSpPr>
          <p:nvPr/>
        </p:nvSpPr>
        <p:spPr bwMode="auto">
          <a:xfrm>
            <a:off x="3168650" y="5659438"/>
            <a:ext cx="5975350" cy="1198562"/>
          </a:xfrm>
          <a:prstGeom prst="rect">
            <a:avLst/>
          </a:prstGeom>
          <a:solidFill>
            <a:schemeClr val="accent4"/>
          </a:solidFill>
          <a:ln w="9525">
            <a:solidFill>
              <a:srgbClr val="00CC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Exercitando...</a:t>
            </a:r>
          </a:p>
        </p:txBody>
      </p:sp>
    </p:spTree>
    <p:extLst>
      <p:ext uri="{BB962C8B-B14F-4D97-AF65-F5344CB8AC3E}">
        <p14:creationId xmlns:p14="http://schemas.microsoft.com/office/powerpoint/2010/main" val="4145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4C67EA82-9CC1-4589-B909-89F7E78A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3" y="1094582"/>
            <a:ext cx="8912473" cy="5502770"/>
          </a:xfrm>
          <a:solidFill>
            <a:schemeClr val="bg1"/>
          </a:solidFill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  <a:hlinkClick r:id="rId2"/>
              </a:rPr>
              <a:t>Via Láctea</a:t>
            </a:r>
            <a:endParaRPr lang="pt-BR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r">
              <a:buFont typeface="Arial" charset="0"/>
              <a:buNone/>
              <a:defRPr/>
            </a:pPr>
            <a:r>
              <a:rPr lang="pt-BR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(Olavo Bilac)</a:t>
            </a:r>
            <a:endParaRPr lang="pt-BR" sz="11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2000" b="1" dirty="0">
              <a:solidFill>
                <a:srgbClr val="C00000"/>
              </a:solidFill>
              <a:latin typeface="Monotype Corsiva" pitchFamily="66" charset="0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prstClr val="black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Tu, mãe sagrada! Vós também, formosas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prstClr val="black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Ilusões! sonhos meus! Íeis por ela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prstClr val="black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Como um bando de sombras vaporosas.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pt-BR" altLang="pt-BR" b="1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E, ó meu amor! eu te buscava, quando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Vi que no alto surgias, calma e bela,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 olhar celeste para o meu baixando... 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B83479CE-8C7C-470E-A757-28AAF81C6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3600" b="1" dirty="0">
                <a:solidFill>
                  <a:srgbClr val="FFFF00"/>
                </a:solidFill>
                <a:latin typeface="Calibri" panose="020F0502020204030204" pitchFamily="34" charset="0"/>
              </a:rPr>
              <a:t>EXERCITE SEUS CONHECIMENTOS</a:t>
            </a:r>
            <a:endParaRPr lang="pt-BR" altLang="pt-BR" sz="36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/>
            <a:endParaRPr lang="pt-BR" altLang="pt-BR" sz="1000" dirty="0"/>
          </a:p>
        </p:txBody>
      </p:sp>
    </p:spTree>
    <p:extLst>
      <p:ext uri="{BB962C8B-B14F-4D97-AF65-F5344CB8AC3E}">
        <p14:creationId xmlns:p14="http://schemas.microsoft.com/office/powerpoint/2010/main" val="81302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Conteúdo 2">
            <a:extLst>
              <a:ext uri="{FF2B5EF4-FFF2-40B4-BE49-F238E27FC236}">
                <a16:creationId xmlns:a16="http://schemas.microsoft.com/office/drawing/2014/main" id="{D3FC854F-BAD0-4D9F-B47F-5815CB61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72" y="836712"/>
            <a:ext cx="8871023" cy="5688632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000" b="1" dirty="0">
                <a:latin typeface="Arial Narrow" panose="020B0606020202030204" pitchFamily="34" charset="0"/>
              </a:rPr>
              <a:t>Com o que ficar atento? Após 1878, </a:t>
            </a:r>
            <a:r>
              <a:rPr lang="pt-BR" altLang="pt-BR" sz="2000" b="1" dirty="0">
                <a:highlight>
                  <a:srgbClr val="FFFF00"/>
                </a:highlight>
                <a:latin typeface="Arial Narrow" panose="020B0606020202030204" pitchFamily="34" charset="0"/>
              </a:rPr>
              <a:t>havia no Brasil várias correntes que combatiam os excessos ultrarromânticos</a:t>
            </a:r>
            <a:r>
              <a:rPr lang="pt-BR" altLang="pt-BR" sz="2000" b="1" dirty="0">
                <a:latin typeface="Arial Narrow" panose="020B0606020202030204" pitchFamily="34" charset="0"/>
              </a:rPr>
              <a:t>. O Parnasianismo somou-se a elas, buscando sentido para a existência humana, por meio da perfeição estética.</a:t>
            </a:r>
            <a:r>
              <a:rPr lang="pt-BR" altLang="pt-BR" sz="20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altLang="pt-BR" sz="18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Por que o assunto é importante? Fortemente combatido pelo Modernismo, devido ao excessivo apego formal, o Parnasianismo gravitou durante longo tempo em torno dos centros do poder e foi a "</a:t>
            </a:r>
            <a:r>
              <a:rPr lang="pt-BR" alt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poesia oficial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" do século 19. Daí sua importância não apenas para o vestibular, mas para sua formação cultural.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altLang="pt-BR" sz="21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O descritivismo e o recurso à mitologia clássica características constituem duas importantes características  parnasianas.</a:t>
            </a:r>
            <a:endParaRPr lang="pt-BR" altLang="pt-BR" sz="18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8675" name="Título 3">
            <a:extLst>
              <a:ext uri="{FF2B5EF4-FFF2-40B4-BE49-F238E27FC236}">
                <a16:creationId xmlns:a16="http://schemas.microsoft.com/office/drawing/2014/main" id="{A8007FBC-4FCC-408C-97EB-66261AAD4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6893" y="101823"/>
            <a:ext cx="8532440" cy="461665"/>
          </a:xfr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</a:rPr>
              <a:t>BREVE RETROSPECTIVA</a:t>
            </a:r>
            <a:endParaRPr lang="pt-BR" altLang="pt-B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66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66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7">
            <a:extLst>
              <a:ext uri="{FF2B5EF4-FFF2-40B4-BE49-F238E27FC236}">
                <a16:creationId xmlns:a16="http://schemas.microsoft.com/office/drawing/2014/main" id="{72767323-B969-4B96-85A7-56923C254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66548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tângulo 6">
            <a:extLst>
              <a:ext uri="{FF2B5EF4-FFF2-40B4-BE49-F238E27FC236}">
                <a16:creationId xmlns:a16="http://schemas.microsoft.com/office/drawing/2014/main" id="{2898A397-FB29-4705-A3EC-30E1402C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6225"/>
            <a:ext cx="2813591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000" b="1" dirty="0">
                <a:highlight>
                  <a:srgbClr val="FFFF00"/>
                </a:highlight>
              </a:rPr>
              <a:t>Imagem: Raphael (1483–1520), O Parnaso.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Conteúdo 2">
            <a:extLst>
              <a:ext uri="{FF2B5EF4-FFF2-40B4-BE49-F238E27FC236}">
                <a16:creationId xmlns:a16="http://schemas.microsoft.com/office/drawing/2014/main" id="{4F3F0C82-908F-4861-8314-7F89A1F25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4" y="476672"/>
            <a:ext cx="5616624" cy="5832648"/>
          </a:xfrm>
          <a:solidFill>
            <a:schemeClr val="bg1"/>
          </a:solidFill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1º) Com relação ao </a:t>
            </a:r>
            <a:r>
              <a:rPr lang="pt-BR" altLang="pt-BR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Parnasianismo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são feitas as seguintes afirmações: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- Pode ser considerado um movimento </a:t>
            </a:r>
            <a:r>
              <a:rPr lang="pt-BR" altLang="pt-BR" sz="2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antirromântico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pelo fato de retomar muitos aspectos do </a:t>
            </a:r>
            <a:r>
              <a:rPr lang="pt-BR" altLang="pt-BR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racionalismo clássico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- Apresenta características que contam </a:t>
            </a:r>
            <a:r>
              <a:rPr lang="pt-BR" alt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 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esteticismo e o culto da forma.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III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- Definiu-se, no Brasil, com o livro "Poesias", de Olavo Bilac, publicado em 1888. </a:t>
            </a:r>
          </a:p>
        </p:txBody>
      </p:sp>
      <p:sp>
        <p:nvSpPr>
          <p:cNvPr id="29699" name="Espaço Reservado para Conteúdo 3">
            <a:extLst>
              <a:ext uri="{FF2B5EF4-FFF2-40B4-BE49-F238E27FC236}">
                <a16:creationId xmlns:a16="http://schemas.microsoft.com/office/drawing/2014/main" id="{3A36EBAC-8E35-4C35-A4AA-868077645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128" y="476672"/>
            <a:ext cx="3383882" cy="5832647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altLang="pt-BR" sz="21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Quais estão corretas?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a) 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Apenas I.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b)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Apenas II.  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c)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Apenas I e III.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 d) 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Apenas II e III.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e) 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I, II e III.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altLang="pt-BR" sz="18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aixaDeTexto 2">
            <a:extLst>
              <a:ext uri="{FF2B5EF4-FFF2-40B4-BE49-F238E27FC236}">
                <a16:creationId xmlns:a16="http://schemas.microsoft.com/office/drawing/2014/main" id="{3A94D2A5-6402-4EE2-AB27-87649189C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916113"/>
            <a:ext cx="1655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0724" name="CaixaDeTexto 3">
            <a:extLst>
              <a:ext uri="{FF2B5EF4-FFF2-40B4-BE49-F238E27FC236}">
                <a16:creationId xmlns:a16="http://schemas.microsoft.com/office/drawing/2014/main" id="{2F4E9426-26B9-41B3-9EF7-A024E5E27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335845"/>
            <a:ext cx="8712968" cy="63248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b="1" i="1" dirty="0">
                <a:solidFill>
                  <a:schemeClr val="tx2">
                    <a:lumMod val="75000"/>
                  </a:schemeClr>
                </a:solidFill>
                <a:latin typeface="Arial" charset="0"/>
                <a:cs typeface="Arial" charset="0"/>
              </a:rPr>
              <a:t>E sobre mim, silenciosa e triste,</a:t>
            </a:r>
            <a:br>
              <a:rPr lang="pt-BR" b="1" i="1" dirty="0">
                <a:solidFill>
                  <a:schemeClr val="tx2">
                    <a:lumMod val="75000"/>
                  </a:schemeClr>
                </a:solidFill>
                <a:latin typeface="Arial" charset="0"/>
                <a:cs typeface="Arial" charset="0"/>
              </a:rPr>
            </a:br>
            <a:r>
              <a:rPr lang="pt-BR" b="1" i="1" dirty="0">
                <a:solidFill>
                  <a:schemeClr val="tx2">
                    <a:lumMod val="75000"/>
                  </a:schemeClr>
                </a:solidFill>
                <a:latin typeface="Arial" charset="0"/>
                <a:cs typeface="Arial" charset="0"/>
              </a:rPr>
              <a:t>A Via-Láctea se desenrola</a:t>
            </a:r>
            <a:br>
              <a:rPr lang="pt-BR" b="1" i="1" dirty="0">
                <a:solidFill>
                  <a:schemeClr val="tx2">
                    <a:lumMod val="75000"/>
                  </a:schemeClr>
                </a:solidFill>
                <a:latin typeface="Arial" charset="0"/>
                <a:cs typeface="Arial" charset="0"/>
              </a:rPr>
            </a:br>
            <a:r>
              <a:rPr lang="pt-BR" b="1" i="1" dirty="0">
                <a:solidFill>
                  <a:schemeClr val="tx2">
                    <a:lumMod val="75000"/>
                  </a:schemeClr>
                </a:solidFill>
                <a:latin typeface="Arial" charset="0"/>
                <a:cs typeface="Arial" charset="0"/>
              </a:rPr>
              <a:t>Como um jarro de lágrimas ardentes</a:t>
            </a:r>
            <a:r>
              <a:rPr lang="pt-BR" dirty="0">
                <a:latin typeface="Arial" charset="0"/>
                <a:cs typeface="Arial" charset="0"/>
              </a:rPr>
              <a:t>.                              </a:t>
            </a:r>
          </a:p>
          <a:p>
            <a:pPr algn="ctr">
              <a:defRPr/>
            </a:pPr>
            <a:r>
              <a:rPr lang="pt-BR" dirty="0">
                <a:latin typeface="Arial" charset="0"/>
                <a:cs typeface="Arial" charset="0"/>
              </a:rPr>
              <a:t>                                                                                                         (Olavo Bilac)</a:t>
            </a:r>
            <a:br>
              <a:rPr lang="pt-BR" dirty="0">
                <a:latin typeface="Arial" charset="0"/>
                <a:cs typeface="Arial" charset="0"/>
              </a:rPr>
            </a:br>
            <a:endParaRPr lang="pt-BR" b="1" dirty="0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pt-BR" b="1" dirty="0">
                <a:solidFill>
                  <a:srgbClr val="FF0000"/>
                </a:solidFill>
                <a:latin typeface="Arial" charset="0"/>
                <a:cs typeface="Arial" charset="0"/>
              </a:rPr>
              <a:t>2º) Sobre o fragmento poético acima, não é correto afirmar:</a:t>
            </a:r>
          </a:p>
          <a:p>
            <a:pPr algn="ctr">
              <a:defRPr/>
            </a:pPr>
            <a:endParaRPr lang="pt-BR" b="1" dirty="0">
              <a:highlight>
                <a:srgbClr val="00FF00"/>
              </a:highlight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pt-BR" dirty="0">
                <a:latin typeface="Arial" charset="0"/>
                <a:cs typeface="Arial" charset="0"/>
              </a:rPr>
              <a:t>a) A “Via-Láctea” sofre um processo de personificação.</a:t>
            </a:r>
          </a:p>
          <a:p>
            <a:pPr algn="just">
              <a:defRPr/>
            </a:pPr>
            <a:r>
              <a:rPr lang="pt-BR" dirty="0">
                <a:latin typeface="Arial" charset="0"/>
                <a:cs typeface="Arial" charset="0"/>
              </a:rPr>
              <a:t/>
            </a:r>
            <a:br>
              <a:rPr lang="pt-BR" dirty="0">
                <a:latin typeface="Arial" charset="0"/>
                <a:cs typeface="Arial" charset="0"/>
              </a:rPr>
            </a:br>
            <a:r>
              <a:rPr lang="pt-BR" dirty="0">
                <a:latin typeface="Arial" charset="0"/>
                <a:cs typeface="Arial" charset="0"/>
              </a:rPr>
              <a:t>b) A cena é descrita de modo objetivo, sem interferência da subjetividade do eu-poético.</a:t>
            </a:r>
          </a:p>
          <a:p>
            <a:pPr algn="just">
              <a:defRPr/>
            </a:pPr>
            <a:r>
              <a:rPr lang="pt-BR" dirty="0">
                <a:latin typeface="Arial" charset="0"/>
                <a:cs typeface="Arial" charset="0"/>
              </a:rPr>
              <a:t/>
            </a:r>
            <a:br>
              <a:rPr lang="pt-BR" dirty="0">
                <a:latin typeface="Arial" charset="0"/>
                <a:cs typeface="Arial" charset="0"/>
              </a:rPr>
            </a:br>
            <a:r>
              <a:rPr lang="pt-BR" dirty="0">
                <a:latin typeface="Arial" charset="0"/>
                <a:cs typeface="Arial" charset="0"/>
              </a:rPr>
              <a:t>c) A opção pelos sintagmas “desenrola” e “jarro de lágrimas ardentes</a:t>
            </a:r>
            <a:r>
              <a:rPr lang="pt-BR" dirty="0" smtClean="0">
                <a:latin typeface="Arial" charset="0"/>
                <a:cs typeface="Arial" charset="0"/>
              </a:rPr>
              <a:t>” visa presentificar </a:t>
            </a:r>
            <a:r>
              <a:rPr lang="pt-BR" dirty="0">
                <a:latin typeface="Arial" charset="0"/>
                <a:cs typeface="Arial" charset="0"/>
              </a:rPr>
              <a:t>o movimento dos astros.</a:t>
            </a:r>
          </a:p>
          <a:p>
            <a:pPr algn="just">
              <a:defRPr/>
            </a:pPr>
            <a:r>
              <a:rPr lang="pt-BR" dirty="0">
                <a:latin typeface="Arial" charset="0"/>
                <a:cs typeface="Arial" charset="0"/>
              </a:rPr>
              <a:t/>
            </a:r>
            <a:br>
              <a:rPr lang="pt-BR" dirty="0">
                <a:latin typeface="Arial" charset="0"/>
                <a:cs typeface="Arial" charset="0"/>
              </a:rPr>
            </a:br>
            <a:r>
              <a:rPr lang="pt-BR" dirty="0">
                <a:latin typeface="Arial" charset="0"/>
                <a:cs typeface="Arial" charset="0"/>
              </a:rPr>
              <a:t>d) Há predomínio da linguagem figurada e descritiva.</a:t>
            </a:r>
          </a:p>
          <a:p>
            <a:pPr algn="just">
              <a:defRPr/>
            </a:pPr>
            <a:r>
              <a:rPr lang="pt-BR" dirty="0">
                <a:latin typeface="Arial" charset="0"/>
                <a:cs typeface="Arial" charset="0"/>
              </a:rPr>
              <a:t/>
            </a:r>
            <a:br>
              <a:rPr lang="pt-BR" dirty="0">
                <a:latin typeface="Arial" charset="0"/>
                <a:cs typeface="Arial" charset="0"/>
              </a:rPr>
            </a:br>
            <a:r>
              <a:rPr lang="pt-BR" dirty="0">
                <a:latin typeface="Arial" charset="0"/>
                <a:cs typeface="Arial" charset="0"/>
              </a:rPr>
              <a:t>e) A visão de mundo melancólica do emissor da mensagem se projeta sobre o objeto poetizado.</a:t>
            </a:r>
          </a:p>
          <a:p>
            <a:pPr>
              <a:defRPr/>
            </a:pPr>
            <a:r>
              <a:rPr lang="pt-BR" dirty="0">
                <a:latin typeface="Arial" charset="0"/>
                <a:cs typeface="Arial" charset="0"/>
              </a:rPr>
              <a:t/>
            </a:r>
            <a:br>
              <a:rPr lang="pt-BR" dirty="0">
                <a:latin typeface="Arial" charset="0"/>
                <a:cs typeface="Arial" charset="0"/>
              </a:rPr>
            </a:br>
            <a:endParaRPr lang="pt-BR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Espaço Reservado para Conteúdo 2">
            <a:extLst>
              <a:ext uri="{FF2B5EF4-FFF2-40B4-BE49-F238E27FC236}">
                <a16:creationId xmlns:a16="http://schemas.microsoft.com/office/drawing/2014/main" id="{6716D5F7-23FC-443F-A58D-098383DD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454184"/>
            <a:ext cx="8784976" cy="5873657"/>
          </a:xfrm>
          <a:solidFill>
            <a:schemeClr val="bg1"/>
          </a:solidFill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altLang="pt-BR" sz="2400" b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3º) Não caracteriza a estética parnasiana:</a:t>
            </a:r>
          </a:p>
          <a:p>
            <a:pPr marL="0" indent="0" algn="ctr">
              <a:spcBef>
                <a:spcPts val="0"/>
              </a:spcBef>
              <a:buNone/>
            </a:pPr>
            <a:endParaRPr lang="pt-BR" altLang="pt-BR" sz="2400" dirty="0">
              <a:solidFill>
                <a:srgbClr val="CC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a) A oposição aos românticos e distanciamento das preocupações sociais dos realistas.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b) A objetividade, advinda do espírito cientificista, e o culto da forma.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c) A obsessão pelo adorno e contenção lírica.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d) A perfeição formal na rima, no ritmo, no metro e volta aos motivos clássicos.</a:t>
            </a:r>
          </a:p>
          <a:p>
            <a:pPr marL="0" indent="0" algn="just">
              <a:buNone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e) A exaltação do “eu” e fuga da realidade presente.</a:t>
            </a:r>
          </a:p>
          <a:p>
            <a:pPr marL="0" indent="0" algn="just">
              <a:buNone/>
            </a:pPr>
            <a:r>
              <a:rPr lang="pt-BR" altLang="pt-BR" dirty="0"/>
              <a:t/>
            </a:r>
            <a:br>
              <a:rPr lang="pt-BR" altLang="pt-BR" dirty="0"/>
            </a:br>
            <a:endParaRPr lang="pt-BR" altLang="pt-BR" dirty="0"/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CF427C34-D4DC-42DA-8415-A8AA5B7EB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492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3000"/>
                                        <p:tgtEl>
                                          <p:spTgt spid="317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3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3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3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3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3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3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312E4-84C0-4B01-9A4D-951947E20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6632"/>
            <a:ext cx="8928992" cy="6624736"/>
          </a:xfrm>
          <a:solidFill>
            <a:schemeClr val="bg1"/>
          </a:solidFill>
        </p:spPr>
        <p:txBody>
          <a:bodyPr/>
          <a:lstStyle/>
          <a:p>
            <a:pPr marL="0" indent="0"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“Estranho mimo aquele vaso! Vi-o,</a:t>
            </a:r>
          </a:p>
          <a:p>
            <a:pPr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Casualmente, uma vez, de um perfumado</a:t>
            </a:r>
          </a:p>
          <a:p>
            <a:pPr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Contador sobre o mármore luzidio,</a:t>
            </a:r>
          </a:p>
          <a:p>
            <a:pPr marL="95250" indent="-95250"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Entre um leque e o começo de um bordado.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”  </a:t>
            </a:r>
          </a:p>
          <a:p>
            <a:pPr marL="95250" indent="-95250">
              <a:buFont typeface="Arial" charset="0"/>
              <a:buNone/>
              <a:defRPr/>
            </a:pP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95250" indent="-95250">
              <a:buFont typeface="Arial" charset="0"/>
              <a:buNone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4º) </a:t>
            </a:r>
            <a:r>
              <a:rPr lang="pt-BR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 trecho do poema em destaque é parnasiano. Ele revela um poeta:</a:t>
            </a:r>
          </a:p>
          <a:p>
            <a:pPr marL="95250" indent="-95250">
              <a:buFont typeface="Arial" charset="0"/>
              <a:buNone/>
              <a:defRPr/>
            </a:pPr>
            <a:endParaRPr lang="pt-BR" sz="1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AutoNum type="alphaLcParenR"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distanciado da realidade.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b)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engajado.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c)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crítico.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d)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irônico. 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e)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informal.</a:t>
            </a:r>
          </a:p>
          <a:p>
            <a:pPr marL="0" indent="0">
              <a:buNone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_______________________________________________________________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“Tu, artista, com zelo, Esmerilha e investiga! </a:t>
            </a:r>
            <a:r>
              <a:rPr lang="pt-BR" sz="1800" dirty="0" err="1">
                <a:latin typeface="Arial" pitchFamily="34" charset="0"/>
                <a:cs typeface="Arial" pitchFamily="34" charset="0"/>
              </a:rPr>
              <a:t>Níssia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, o melhor modelo Vivo, oferece, da beleza antiga. Para esculpi-la, em vão, árduos, no meio. De esbraseada arena, Batem-se, quebram-se em fatal torneio, Pincel, lápis, buril, cinzel e pena.” [...]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/>
            </a:r>
            <a:br>
              <a:rPr lang="pt-BR" sz="1800" b="1" dirty="0">
                <a:latin typeface="Arial" pitchFamily="34" charset="0"/>
                <a:cs typeface="Arial" pitchFamily="34" charset="0"/>
              </a:rPr>
            </a:br>
            <a:r>
              <a:rPr lang="pt-BR" sz="1800" b="1" dirty="0">
                <a:latin typeface="Arial" pitchFamily="34" charset="0"/>
                <a:cs typeface="Arial" pitchFamily="34" charset="0"/>
              </a:rPr>
              <a:t>5º) 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O trecho acima evidencia tendências ___________ , na medida em que ______________ o rigor formal e utiliza-se de imagens _____________.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endParaRPr lang="pt-BR" sz="11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a)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Românticas/ neutraliza/ abstratas 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b)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simbolistas/ valoriza/ concretas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c)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parnasianas/ exalta/ mitológicas   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d)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simbolistas/ busca/ cotidianas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e)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parnasianas/ evita/ prosaicas</a:t>
            </a:r>
          </a:p>
          <a:p>
            <a:pPr>
              <a:buFont typeface="Arial" charset="0"/>
              <a:buNone/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ll/>
      </p:transition>
    </mc:Choice>
    <mc:Fallback xmlns="">
      <p:transition spd="slow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Espaço Reservado para Conteúdo 2">
            <a:extLst>
              <a:ext uri="{FF2B5EF4-FFF2-40B4-BE49-F238E27FC236}">
                <a16:creationId xmlns:a16="http://schemas.microsoft.com/office/drawing/2014/main" id="{13F14890-BC4A-47E7-8FC8-08B6D6ACC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476672"/>
            <a:ext cx="4032448" cy="590465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 Narrow" panose="020B0606020202030204" pitchFamily="34" charset="0"/>
                <a:cs typeface="Arial" panose="020B0604020202020204" pitchFamily="34" charset="0"/>
              </a:rPr>
              <a:t>Língua Portuguesa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Última flor do Lácio, inculta e bela,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És, a um tempo, esplendor e sepultura: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Ouro nativo, que na ganga impura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 bruta mina entre os cascalhos vela...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Amo-te assim, desconhecida e obscura,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Tuba de alto </a:t>
            </a:r>
            <a:r>
              <a:rPr lang="pt-BR" altLang="pt-BR" sz="1800" dirty="0" err="1">
                <a:latin typeface="Arial Narrow" panose="020B0606020202030204" pitchFamily="34" charset="0"/>
                <a:cs typeface="Arial" panose="020B0604020202020204" pitchFamily="34" charset="0"/>
              </a:rPr>
              <a:t>clangor</a:t>
            </a: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, lira singela,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Que tens o </a:t>
            </a:r>
            <a:r>
              <a:rPr lang="pt-BR" altLang="pt-BR" sz="1800" dirty="0" err="1">
                <a:latin typeface="Arial Narrow" panose="020B0606020202030204" pitchFamily="34" charset="0"/>
                <a:cs typeface="Arial" panose="020B0604020202020204" pitchFamily="34" charset="0"/>
              </a:rPr>
              <a:t>trom</a:t>
            </a: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 e o silvo da procela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E o arrolo da saudade e da ternura!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Amo o teu viço agreste e o teu aroma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De virgens selvas e de oceano largo!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Amo-te, ó rude e doloroso idioma,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Em que da voz materna ouvi: "meu filho!"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E em que Camões chorou, no exílio amargo,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O gênio sem ventura e o amor sem brilho!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     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12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12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1200" dirty="0">
                <a:latin typeface="Arial Narrow" panose="020B0606020202030204" pitchFamily="34" charset="0"/>
                <a:cs typeface="Arial" panose="020B0604020202020204" pitchFamily="34" charset="0"/>
              </a:rPr>
              <a:t>  </a:t>
            </a:r>
            <a:r>
              <a:rPr lang="pt-BR" altLang="pt-BR" sz="1200" dirty="0">
                <a:highlight>
                  <a:srgbClr val="FF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BILAC, Olavo. </a:t>
            </a:r>
            <a:r>
              <a:rPr lang="pt-BR" altLang="pt-BR" sz="1200" i="1" dirty="0">
                <a:highlight>
                  <a:srgbClr val="FF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Antologia Poética. São Paulo, 1990</a:t>
            </a:r>
            <a:endParaRPr lang="pt-BR" altLang="pt-BR" sz="1200" dirty="0">
              <a:highlight>
                <a:srgbClr val="FFFF00"/>
              </a:highlight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385AF9-8B5E-42F0-A804-C3E284364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135791"/>
            <a:ext cx="4824858" cy="6647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/>
            <a:r>
              <a:rPr lang="pt-BR" altLang="pt-BR" sz="2000" b="1" dirty="0">
                <a:latin typeface="Arial Narrow" panose="020B0606020202030204" pitchFamily="34" charset="0"/>
              </a:rPr>
              <a:t>6º)Considerando o texto, assinale a alternativa CORRETA.</a:t>
            </a:r>
          </a:p>
          <a:p>
            <a:pPr eaLnBrk="1" hangingPunct="1"/>
            <a:endParaRPr lang="pt-BR" altLang="pt-BR" b="1" dirty="0"/>
          </a:p>
          <a:p>
            <a:pPr algn="just" eaLnBrk="1" hangingPunct="1"/>
            <a:r>
              <a:rPr lang="pt-BR" altLang="pt-BR" sz="1600" dirty="0">
                <a:latin typeface="Arial Narrow" panose="020B0606020202030204" pitchFamily="34" charset="0"/>
              </a:rPr>
              <a:t>A) O soneto, nas suas quatro estrofes, traduz um sentimento subjetivo e uma métrica despreocupada com a forma comum aos textos de Olavo Bilac e de outros autores parnasianos, como Alberto de Oliveira.</a:t>
            </a:r>
          </a:p>
          <a:p>
            <a:pPr marL="36000" indent="-342900" algn="just" eaLnBrk="1" hangingPunct="1">
              <a:buAutoNum type="alphaUcParenR"/>
            </a:pPr>
            <a:endParaRPr lang="pt-BR" altLang="pt-BR" sz="1600" dirty="0">
              <a:latin typeface="Arial Narrow" panose="020B0606020202030204" pitchFamily="34" charset="0"/>
            </a:endParaRPr>
          </a:p>
          <a:p>
            <a:pPr marL="36000" algn="just" eaLnBrk="1" hangingPunct="1"/>
            <a:r>
              <a:rPr lang="pt-BR" altLang="pt-BR" sz="1600" dirty="0">
                <a:latin typeface="Arial Narrow" panose="020B0606020202030204" pitchFamily="34" charset="0"/>
              </a:rPr>
              <a:t>B) “</a:t>
            </a:r>
            <a:r>
              <a:rPr lang="pt-BR" altLang="pt-BR" sz="1600" i="1" dirty="0">
                <a:latin typeface="Arial Narrow" panose="020B0606020202030204" pitchFamily="34" charset="0"/>
              </a:rPr>
              <a:t>Última flor do Lácio” é uma expressão que demonstra o quanto a poesia de Bilac, claramente de natureza </a:t>
            </a:r>
            <a:r>
              <a:rPr lang="pt-BR" altLang="pt-BR" sz="1600" dirty="0">
                <a:latin typeface="Arial Narrow" panose="020B0606020202030204" pitchFamily="34" charset="0"/>
              </a:rPr>
              <a:t>parnasiana, cuidadosamente metrificada, apresenta a mesma atenção no trato com o vocabulário erudito.</a:t>
            </a:r>
          </a:p>
          <a:p>
            <a:pPr marL="36000" algn="just" eaLnBrk="1" hangingPunct="1"/>
            <a:endParaRPr lang="pt-BR" altLang="pt-BR" sz="1600" dirty="0">
              <a:latin typeface="Arial Narrow" panose="020B0606020202030204" pitchFamily="34" charset="0"/>
            </a:endParaRPr>
          </a:p>
          <a:p>
            <a:pPr marL="36000" algn="just" eaLnBrk="1" hangingPunct="1"/>
            <a:r>
              <a:rPr lang="pt-BR" altLang="pt-BR" sz="1600" dirty="0">
                <a:latin typeface="Arial Narrow" panose="020B0606020202030204" pitchFamily="34" charset="0"/>
              </a:rPr>
              <a:t>C) O eu lírico, em todas as estrofes, por meio de versos pouco metrificados e linguagem desatenta à sintaxe lusitana, faz uma ode à língua portuguesa, enfocando o amor à pátria.</a:t>
            </a:r>
          </a:p>
          <a:p>
            <a:pPr marL="36000" algn="just" eaLnBrk="1" hangingPunct="1"/>
            <a:endParaRPr lang="pt-BR" altLang="pt-BR" sz="1600" dirty="0">
              <a:latin typeface="Arial Narrow" panose="020B0606020202030204" pitchFamily="34" charset="0"/>
            </a:endParaRPr>
          </a:p>
          <a:p>
            <a:pPr marL="36000" algn="just" eaLnBrk="1" hangingPunct="1"/>
            <a:r>
              <a:rPr lang="pt-BR" altLang="pt-BR" sz="1600" dirty="0">
                <a:latin typeface="Arial Narrow" panose="020B0606020202030204" pitchFamily="34" charset="0"/>
              </a:rPr>
              <a:t>D) No poema de Olavo Bilac, a língua portuguesa é homenageada. Da mesma maneira, em quase todos os seus poemas, Cruz e Sousa também tece homenagens à língua portuguesa e à maneira europeia de ver a vida.</a:t>
            </a:r>
          </a:p>
          <a:p>
            <a:pPr marL="36000" algn="just" eaLnBrk="1" hangingPunct="1"/>
            <a:endParaRPr lang="pt-BR" altLang="pt-BR" sz="1600" dirty="0">
              <a:latin typeface="Arial Narrow" panose="020B0606020202030204" pitchFamily="34" charset="0"/>
            </a:endParaRPr>
          </a:p>
          <a:p>
            <a:pPr marL="36000" algn="just" eaLnBrk="1" hangingPunct="1"/>
            <a:r>
              <a:rPr lang="pt-BR" altLang="pt-BR" sz="1600" dirty="0">
                <a:latin typeface="Arial Narrow" panose="020B0606020202030204" pitchFamily="34" charset="0"/>
              </a:rPr>
              <a:t>E) O eu lírico, em vários versos do poema, adjetiva o idioma português com palavras que deixam transparecer a despreocupação da estética parnasiana em relação à métrica poética.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ço Reservado para Conteúdo 2">
            <a:extLst>
              <a:ext uri="{FF2B5EF4-FFF2-40B4-BE49-F238E27FC236}">
                <a16:creationId xmlns:a16="http://schemas.microsoft.com/office/drawing/2014/main" id="{72D3C453-AAC0-401D-A1F0-A14B2253C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929" y="908050"/>
            <a:ext cx="4895850" cy="5145088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W S G O P I O A L K T E B J P S G K C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A I O V I C T O R H U G O X P O E T K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J F I M R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 N D F U E M H F N D A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K O C M X I W L H Y Q Z F P C L M N E O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T A J U J E V O X D R V A O U B T X B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M X O M N J U Z P Z B L I M W C E G R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N W J P Q D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Q R A V S I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U R H Y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K B E L U E G O Y E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K J T L D X O V M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X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 Q B N V C S D S C I L R K D A L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O D G D R L H C O N A B Q O P U E G D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N M Y S J H R A V R O C G H F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Q A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 E J T E O K Q V R E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 J O U R J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B W P B S V I B A G R E U X I W E B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J W Q W P G U M L Y Q C G I P W E N O Z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R D O L T R O I L B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 B A G R T L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 R I E U Q N U J A R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 U G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A I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 O M L S D Z I C E A L R C J L F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J Y H I H Y M N T M A O U H A J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O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 A I E Y O W V A G L R H E Q M E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L B E R T O D E O L I V E I R A Y T R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pt-BR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716E213-A21C-42CF-A960-EF0498974764}"/>
              </a:ext>
            </a:extLst>
          </p:cNvPr>
          <p:cNvSpPr txBox="1"/>
          <p:nvPr/>
        </p:nvSpPr>
        <p:spPr>
          <a:xfrm>
            <a:off x="3619157" y="865970"/>
            <a:ext cx="288925" cy="56324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POETAS</a:t>
            </a:r>
          </a:p>
          <a:p>
            <a:pPr>
              <a:defRPr/>
            </a:pPr>
            <a:endParaRPr lang="pt-B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  <a:cs typeface="Courier New" pitchFamily="49" charset="0"/>
              </a:rPr>
              <a:t> PARNASIANOS</a:t>
            </a:r>
          </a:p>
          <a:p>
            <a:pPr>
              <a:defRPr/>
            </a:pPr>
            <a:endParaRPr lang="pt-BR" dirty="0"/>
          </a:p>
        </p:txBody>
      </p:sp>
      <p:sp>
        <p:nvSpPr>
          <p:cNvPr id="34820" name="CaixaDeTexto 3">
            <a:extLst>
              <a:ext uri="{FF2B5EF4-FFF2-40B4-BE49-F238E27FC236}">
                <a16:creationId xmlns:a16="http://schemas.microsoft.com/office/drawing/2014/main" id="{43514E2A-0C3E-4547-8B8B-32545E0E7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931" y="908050"/>
            <a:ext cx="3080941" cy="12003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 dirty="0"/>
              <a:t>Observe  o quadro ao lado e identifique  os principais poetas do Parnasianismo Português e Brasileiro.</a:t>
            </a:r>
          </a:p>
        </p:txBody>
      </p:sp>
      <p:sp>
        <p:nvSpPr>
          <p:cNvPr id="34821" name="CaixaDeTexto 5">
            <a:extLst>
              <a:ext uri="{FF2B5EF4-FFF2-40B4-BE49-F238E27FC236}">
                <a16:creationId xmlns:a16="http://schemas.microsoft.com/office/drawing/2014/main" id="{0C927F3E-6E61-4FE7-92C3-F0401D183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79098"/>
            <a:ext cx="7993012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4400" b="1" dirty="0">
                <a:solidFill>
                  <a:srgbClr val="FFFF00"/>
                </a:solidFill>
                <a:latin typeface="Calibri" panose="020F0502020204030204" pitchFamily="34" charset="0"/>
              </a:rPr>
              <a:t>EXERCITE SEUS CONHECIMENTOS</a:t>
            </a:r>
            <a:endParaRPr lang="pt-BR" altLang="pt-BR" sz="4400" dirty="0">
              <a:solidFill>
                <a:srgbClr val="FFFF00"/>
              </a:solidFill>
              <a:latin typeface="Calibri" panose="020F0502020204030204" pitchFamily="34" charset="0"/>
            </a:endParaRPr>
          </a:p>
          <a:p>
            <a:pPr eaLnBrk="1" hangingPunct="1"/>
            <a:endParaRPr lang="pt-BR" altLang="pt-BR" dirty="0"/>
          </a:p>
        </p:txBody>
      </p:sp>
      <p:pic>
        <p:nvPicPr>
          <p:cNvPr id="34822" name="Picture 8">
            <a:extLst>
              <a:ext uri="{FF2B5EF4-FFF2-40B4-BE49-F238E27FC236}">
                <a16:creationId xmlns:a16="http://schemas.microsoft.com/office/drawing/2014/main" id="{8B9FC8FD-9672-4704-BC8C-D8C377F0C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2857500"/>
            <a:ext cx="2847231" cy="345281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tângulo 10">
            <a:extLst>
              <a:ext uri="{FF2B5EF4-FFF2-40B4-BE49-F238E27FC236}">
                <a16:creationId xmlns:a16="http://schemas.microsoft.com/office/drawing/2014/main" id="{E58A7CE0-8608-490A-ADD0-8E0FC0FC3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330950"/>
            <a:ext cx="23764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pt-BR" sz="1000" dirty="0"/>
              <a:t>Imagem: Apolo e Dafne Bernini Dornicke </a:t>
            </a:r>
            <a:endParaRPr lang="pt-BR" altLang="pt-BR" sz="1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ço Reservado para Conteúdo 2">
            <a:extLst>
              <a:ext uri="{FF2B5EF4-FFF2-40B4-BE49-F238E27FC236}">
                <a16:creationId xmlns:a16="http://schemas.microsoft.com/office/drawing/2014/main" id="{96670CEB-E365-4942-A21B-09BF3B9E6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052513"/>
            <a:ext cx="6851650" cy="525780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W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O P I O A L K T E B J P S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K C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I C T O R H U G O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X P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E T K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F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R M N D F U E M H F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K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C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W L H Y Q Z F P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E O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H T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O X D R V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O U B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B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N M X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Z P Z B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M W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R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X N W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Q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R A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S I I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U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H Y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K B E L U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K J T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X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M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Y X X G Q B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S C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R K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D O D G D R L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N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Q O P U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I N M Y S J H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V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H F F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E E P E J T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O K Q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J O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V B W P B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V I B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R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U X I W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J W Q W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U M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Y Q C G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P W E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Z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T R D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T R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L B B M B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R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 R I E U Q N U J A R R E U G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G I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O O G O M L S D Z I C E A L R C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J Y H I H Y M N T M A O U H A J J A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G G S A I E Y O W V A G L R H E Q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L B E R T O D E O L I V E I R 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pt-BR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5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>
            <a:extLst>
              <a:ext uri="{FF2B5EF4-FFF2-40B4-BE49-F238E27FC236}">
                <a16:creationId xmlns:a16="http://schemas.microsoft.com/office/drawing/2014/main" id="{8C964446-30AA-4BF5-BA75-2D69354E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52463"/>
          </a:xfrm>
          <a:solidFill>
            <a:schemeClr val="accent4">
              <a:lumMod val="60000"/>
              <a:lumOff val="40000"/>
            </a:schemeClr>
          </a:solidFill>
        </p:spPr>
        <p:txBody>
          <a:bodyPr/>
          <a:lstStyle/>
          <a:p>
            <a:r>
              <a:rPr lang="pt-BR" altLang="pt-BR" sz="28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ORIGENS</a:t>
            </a:r>
          </a:p>
        </p:txBody>
      </p:sp>
      <p:sp>
        <p:nvSpPr>
          <p:cNvPr id="7171" name="Espaço Reservado para Conteúdo 2">
            <a:extLst>
              <a:ext uri="{FF2B5EF4-FFF2-40B4-BE49-F238E27FC236}">
                <a16:creationId xmlns:a16="http://schemas.microsoft.com/office/drawing/2014/main" id="{24FB7D46-EBD7-482F-9FB5-1BA17C73E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356" y="980728"/>
            <a:ext cx="8507288" cy="5688632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400" dirty="0">
                <a:latin typeface="Arial Narrow" panose="020B0606020202030204" pitchFamily="34" charset="0"/>
              </a:rPr>
              <a:t>Surgiu na França em 1896, com a publicação da 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revista </a:t>
            </a:r>
            <a:r>
              <a:rPr lang="pt-BR" altLang="pt-BR" sz="2400" i="1" dirty="0">
                <a:solidFill>
                  <a:srgbClr val="FF0000"/>
                </a:solidFill>
                <a:latin typeface="Arial Narrow" panose="020B0606020202030204" pitchFamily="34" charset="0"/>
              </a:rPr>
              <a:t>Le </a:t>
            </a:r>
            <a:r>
              <a:rPr lang="pt-BR" altLang="pt-BR" sz="2400" i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Parnasse</a:t>
            </a:r>
            <a:r>
              <a:rPr lang="pt-BR" altLang="pt-BR" sz="2400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400" i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Contemporain</a:t>
            </a:r>
            <a:r>
              <a:rPr lang="pt-BR" altLang="pt-BR" sz="2400" i="1" dirty="0">
                <a:latin typeface="Arial Narrow" panose="020B0606020202030204" pitchFamily="34" charset="0"/>
              </a:rPr>
              <a:t> (que também deu origem ao nome da Escola), nela se destacavam poetas como Baudelaire e </a:t>
            </a:r>
            <a:r>
              <a:rPr lang="pt-BR" altLang="pt-BR" sz="2400" i="1" dirty="0" err="1">
                <a:latin typeface="Arial Narrow" panose="020B0606020202030204" pitchFamily="34" charset="0"/>
              </a:rPr>
              <a:t>Théophile</a:t>
            </a:r>
            <a:r>
              <a:rPr lang="pt-BR" altLang="pt-BR" sz="2400" i="1" dirty="0">
                <a:latin typeface="Arial Narrow" panose="020B0606020202030204" pitchFamily="34" charset="0"/>
              </a:rPr>
              <a:t> </a:t>
            </a:r>
            <a:r>
              <a:rPr lang="pt-BR" altLang="pt-BR" sz="2400" i="1" dirty="0" err="1">
                <a:latin typeface="Arial Narrow" panose="020B0606020202030204" pitchFamily="34" charset="0"/>
              </a:rPr>
              <a:t>Gautier</a:t>
            </a:r>
            <a:r>
              <a:rPr lang="pt-BR" altLang="pt-BR" sz="2400" i="1" dirty="0">
                <a:latin typeface="Arial Narrow" panose="020B0606020202030204" pitchFamily="34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altLang="pt-BR" sz="2400" i="1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altLang="pt-BR" sz="2400" i="1" dirty="0">
                <a:latin typeface="Arial Narrow" panose="020B0606020202030204" pitchFamily="34" charset="0"/>
              </a:rPr>
              <a:t> </a:t>
            </a:r>
            <a:r>
              <a:rPr lang="pt-BR" altLang="pt-BR" sz="2400" dirty="0">
                <a:latin typeface="Arial Narrow" panose="020B0606020202030204" pitchFamily="34" charset="0"/>
              </a:rPr>
              <a:t>Em Portugal, esta corrente só  começou a ser sentida na segunda metade do séc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. XIX </a:t>
            </a:r>
            <a:r>
              <a:rPr lang="pt-BR" altLang="pt-BR" sz="2400" dirty="0">
                <a:latin typeface="Arial Narrow" panose="020B0606020202030204" pitchFamily="34" charset="0"/>
              </a:rPr>
              <a:t>e nunca chegou a ser assumida  de verdade.</a:t>
            </a:r>
          </a:p>
          <a:p>
            <a:pPr algn="just">
              <a:spcBef>
                <a:spcPts val="0"/>
              </a:spcBef>
            </a:pPr>
            <a:endParaRPr lang="pt-BR" altLang="pt-BR" sz="24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400" dirty="0">
                <a:latin typeface="Arial Narrow" panose="020B0606020202030204" pitchFamily="34" charset="0"/>
              </a:rPr>
              <a:t>As ideias novas chegaram ao Brasil tardiamente. O Parnasianismo foi colidindo com o </a:t>
            </a:r>
            <a:r>
              <a:rPr lang="pt-BR" altLang="pt-BR" sz="2400" dirty="0">
                <a:highlight>
                  <a:srgbClr val="FFFF00"/>
                </a:highlight>
                <a:latin typeface="Arial Narrow" panose="020B0606020202030204" pitchFamily="34" charset="0"/>
              </a:rPr>
              <a:t>Realismo, com o Simbolismo</a:t>
            </a:r>
            <a:r>
              <a:rPr lang="pt-BR" altLang="pt-BR" sz="2400" dirty="0">
                <a:latin typeface="Arial Narrow" panose="020B0606020202030204" pitchFamily="34" charset="0"/>
              </a:rPr>
              <a:t>, tendo em comum a todos eles </a:t>
            </a:r>
            <a:r>
              <a:rPr lang="pt-BR" altLang="pt-BR" sz="2400" b="1" dirty="0">
                <a:highlight>
                  <a:srgbClr val="00FFFF"/>
                </a:highlight>
                <a:latin typeface="Arial Narrow" panose="020B0606020202030204" pitchFamily="34" charset="0"/>
              </a:rPr>
              <a:t>a renúncia ao sentimentalismo e ao egocentrismo românticos</a:t>
            </a:r>
            <a:r>
              <a:rPr lang="pt-BR" altLang="pt-BR" sz="2400" b="1" dirty="0">
                <a:latin typeface="Arial Narrow" panose="020B0606020202030204" pitchFamily="34" charset="0"/>
              </a:rPr>
              <a:t> 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7171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5946929-3E8C-44D4-A8FF-D5100D0E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78" y="476672"/>
            <a:ext cx="8094470" cy="60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2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>
            <a:extLst>
              <a:ext uri="{FF2B5EF4-FFF2-40B4-BE49-F238E27FC236}">
                <a16:creationId xmlns:a16="http://schemas.microsoft.com/office/drawing/2014/main" id="{B10484F5-8053-4EF4-9A8E-0EEF27F6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912"/>
            <a:ext cx="8229600" cy="581025"/>
          </a:xfrm>
          <a:solidFill>
            <a:schemeClr val="bg1"/>
          </a:solidFill>
        </p:spPr>
        <p:txBody>
          <a:bodyPr/>
          <a:lstStyle/>
          <a:p>
            <a:r>
              <a:rPr lang="pt-BR" altLang="pt-BR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Contextualizando na Europa</a:t>
            </a:r>
          </a:p>
        </p:txBody>
      </p:sp>
      <p:sp>
        <p:nvSpPr>
          <p:cNvPr id="9221" name="CaixaDeTexto 6">
            <a:extLst>
              <a:ext uri="{FF2B5EF4-FFF2-40B4-BE49-F238E27FC236}">
                <a16:creationId xmlns:a16="http://schemas.microsoft.com/office/drawing/2014/main" id="{A4BDD6DE-3A8F-4D47-A0B0-49CF6ADD6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10" y="1052736"/>
            <a:ext cx="6300190" cy="581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pt-BR" altLang="pt-BR" dirty="0"/>
              <a:t>Consolida-se a </a:t>
            </a:r>
            <a:r>
              <a:rPr lang="pt-BR" altLang="pt-BR" dirty="0">
                <a:highlight>
                  <a:srgbClr val="FFFF00"/>
                </a:highlight>
              </a:rPr>
              <a:t>Segunda Revolução Industrial</a:t>
            </a:r>
            <a:r>
              <a:rPr lang="pt-BR" altLang="pt-BR" dirty="0"/>
              <a:t>, período no qual há formação de conglomerados empresariais e aliança entre indústrias e a ciência. Há enorme processo de urbanização e de serviços públicos.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endParaRPr lang="pt-BR" altLang="pt-BR" dirty="0"/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pt-BR" altLang="pt-BR" dirty="0" smtClean="0"/>
              <a:t>Há o deslocamento </a:t>
            </a:r>
            <a:r>
              <a:rPr lang="pt-BR" altLang="pt-BR" dirty="0"/>
              <a:t>da produção manual para a mecânica que avança, </a:t>
            </a:r>
            <a:r>
              <a:rPr lang="pt-BR" altLang="pt-BR" dirty="0" smtClean="0"/>
              <a:t>e o aumento </a:t>
            </a:r>
            <a:r>
              <a:rPr lang="pt-BR" altLang="pt-BR" dirty="0"/>
              <a:t>do número de operários.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endParaRPr lang="pt-BR" altLang="pt-BR" dirty="0"/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pt-BR" altLang="pt-BR" dirty="0"/>
              <a:t>Acirram-se lutas de classes entre patrões e </a:t>
            </a:r>
            <a:r>
              <a:rPr lang="pt-BR" altLang="pt-BR" dirty="0" smtClean="0"/>
              <a:t>trabalhadores;</a:t>
            </a:r>
          </a:p>
          <a:p>
            <a:pPr algn="just" eaLnBrk="1" hangingPunct="1"/>
            <a:endParaRPr lang="pt-BR" altLang="pt-BR" dirty="0" smtClean="0"/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pt-BR" altLang="pt-BR" dirty="0" smtClean="0"/>
              <a:t>Amplia-se  </a:t>
            </a:r>
            <a:r>
              <a:rPr lang="pt-BR" altLang="pt-BR" dirty="0"/>
              <a:t>a participação dos Sindicatos e dos Partidos Políticos nas relações sociais.</a:t>
            </a:r>
          </a:p>
          <a:p>
            <a:pPr algn="just" eaLnBrk="1" hangingPunct="1"/>
            <a:endParaRPr lang="pt-BR" altLang="pt-BR" dirty="0"/>
          </a:p>
          <a:p>
            <a:pPr marL="285750" indent="-285750" algn="just" eaLnBrk="1" hangingPunct="1">
              <a:buFont typeface="Arial" panose="020B0604020202020204" pitchFamily="34" charset="0"/>
              <a:buChar char="•"/>
            </a:pPr>
            <a:r>
              <a:rPr lang="pt-BR" altLang="pt-BR" dirty="0" smtClean="0"/>
              <a:t>Uma parcela </a:t>
            </a:r>
            <a:r>
              <a:rPr lang="pt-BR" altLang="pt-BR" dirty="0"/>
              <a:t>da </a:t>
            </a:r>
            <a:r>
              <a:rPr lang="pt-BR" altLang="pt-BR" dirty="0" smtClean="0"/>
              <a:t>burguesia </a:t>
            </a:r>
            <a:r>
              <a:rPr lang="pt-BR" altLang="pt-BR" dirty="0"/>
              <a:t>busca conforto material e incentiva a Ciência a novas descobertas na área tecnológica: telefone, cinema e eletricidade. O encantamento faz nascer a “Bele Époque</a:t>
            </a:r>
            <a:r>
              <a:rPr lang="pt-BR" altLang="pt-BR" dirty="0" smtClean="0"/>
              <a:t>” </a:t>
            </a:r>
            <a:r>
              <a:rPr lang="pt-BR" altLang="pt-BR" dirty="0"/>
              <a:t>e a “Art Nouveau</a:t>
            </a:r>
            <a:r>
              <a:rPr lang="pt-BR" altLang="pt-BR" dirty="0" smtClean="0"/>
              <a:t>” </a:t>
            </a:r>
            <a:r>
              <a:rPr lang="pt-BR" altLang="pt-BR" sz="1200" dirty="0" smtClean="0"/>
              <a:t>=&gt; movimento decorativo voltado ao design e à arquitetura, com forte influência nas artes plásticas.</a:t>
            </a:r>
            <a:endParaRPr lang="pt-BR" altLang="pt-BR" sz="1200" dirty="0"/>
          </a:p>
        </p:txBody>
      </p:sp>
      <p:pic>
        <p:nvPicPr>
          <p:cNvPr id="10246" name="Picture 7">
            <a:extLst>
              <a:ext uri="{FF2B5EF4-FFF2-40B4-BE49-F238E27FC236}">
                <a16:creationId xmlns:a16="http://schemas.microsoft.com/office/drawing/2014/main" id="{3D08A17B-B8E7-4243-8272-0D24B7FB2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92895"/>
            <a:ext cx="2843808" cy="237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ítulo 1">
            <a:extLst>
              <a:ext uri="{FF2B5EF4-FFF2-40B4-BE49-F238E27FC236}">
                <a16:creationId xmlns:a16="http://schemas.microsoft.com/office/drawing/2014/main" id="{2AEE81A3-A3F4-414B-8AF7-F2C4D0AED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2213"/>
            <a:ext cx="8229600" cy="709717"/>
          </a:xfrm>
          <a:solidFill>
            <a:schemeClr val="bg1"/>
          </a:solidFill>
        </p:spPr>
        <p:txBody>
          <a:bodyPr/>
          <a:lstStyle/>
          <a:p>
            <a:r>
              <a:rPr lang="pt-BR" altLang="pt-BR" sz="3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Manifestações em Portugal</a:t>
            </a:r>
          </a:p>
        </p:txBody>
      </p:sp>
      <p:sp>
        <p:nvSpPr>
          <p:cNvPr id="8195" name="Espaço Reservado para Conteúdo 2">
            <a:extLst>
              <a:ext uri="{FF2B5EF4-FFF2-40B4-BE49-F238E27FC236}">
                <a16:creationId xmlns:a16="http://schemas.microsoft.com/office/drawing/2014/main" id="{45323B7E-3732-4864-891F-73CDB26F3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792" y="1340769"/>
            <a:ext cx="6336704" cy="5184576"/>
          </a:xfrm>
          <a:solidFill>
            <a:schemeClr val="bg1"/>
          </a:solidFill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2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Eça de Queirós </a:t>
            </a:r>
            <a:r>
              <a:rPr lang="pt-BR" altLang="pt-BR" sz="2200" dirty="0">
                <a:latin typeface="Arial Narrow" panose="020B0606020202030204" pitchFamily="34" charset="0"/>
                <a:cs typeface="Arial" panose="020B0604020202020204" pitchFamily="34" charset="0"/>
              </a:rPr>
              <a:t>e </a:t>
            </a:r>
            <a:r>
              <a:rPr lang="pt-BR" altLang="pt-BR" sz="22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Antero de Quental </a:t>
            </a:r>
            <a:r>
              <a:rPr lang="pt-BR" altLang="pt-BR" sz="2200" dirty="0">
                <a:latin typeface="Arial Narrow" panose="020B0606020202030204" pitchFamily="34" charset="0"/>
                <a:cs typeface="Arial" panose="020B0604020202020204" pitchFamily="34" charset="0"/>
              </a:rPr>
              <a:t>atentaram para o papel intervencionista do escritor, </a:t>
            </a:r>
            <a:r>
              <a:rPr lang="pt-BR" altLang="pt-BR" sz="22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cuja </a:t>
            </a:r>
            <a:r>
              <a:rPr lang="pt-BR" altLang="pt-BR" sz="2200" dirty="0">
                <a:latin typeface="Arial Narrow" panose="020B0606020202030204" pitchFamily="34" charset="0"/>
                <a:cs typeface="Arial" panose="020B0604020202020204" pitchFamily="34" charset="0"/>
              </a:rPr>
              <a:t>função </a:t>
            </a:r>
            <a:r>
              <a:rPr lang="pt-BR" altLang="pt-BR" sz="22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visa </a:t>
            </a:r>
            <a:r>
              <a:rPr lang="pt-BR" altLang="pt-BR" sz="2200" dirty="0">
                <a:latin typeface="Arial Narrow" panose="020B0606020202030204" pitchFamily="34" charset="0"/>
                <a:cs typeface="Arial" panose="020B0604020202020204" pitchFamily="34" charset="0"/>
              </a:rPr>
              <a:t>interagir na cultura e no pensamento da população.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endParaRPr lang="pt-BR" altLang="pt-BR" sz="22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200" dirty="0">
                <a:latin typeface="Arial Narrow" panose="020B0606020202030204" pitchFamily="34" charset="0"/>
                <a:cs typeface="Arial" panose="020B0604020202020204" pitchFamily="34" charset="0"/>
              </a:rPr>
              <a:t>Como parnasianos genuínos: João Penha buscou coexistir a </a:t>
            </a:r>
            <a:r>
              <a:rPr lang="pt-BR" altLang="pt-BR" sz="22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observação do </a:t>
            </a:r>
            <a:r>
              <a:rPr lang="pt-BR" altLang="pt-BR" sz="2200" b="1" dirty="0" smtClean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quotidiano real com </a:t>
            </a:r>
            <a:r>
              <a:rPr lang="pt-BR" altLang="pt-BR" sz="22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rigor rimático </a:t>
            </a:r>
            <a:r>
              <a:rPr lang="pt-BR" altLang="pt-BR" sz="2200" dirty="0">
                <a:latin typeface="Arial Narrow" panose="020B0606020202030204" pitchFamily="34" charset="0"/>
                <a:cs typeface="Arial" panose="020B0604020202020204" pitchFamily="34" charset="0"/>
              </a:rPr>
              <a:t>e que, como diretor da revista “A Folha”, reuniu escritores, em Coimbra, e formaram o 1º grupo de parnasianos, tais como: </a:t>
            </a:r>
            <a:r>
              <a:rPr lang="pt-BR" altLang="pt-BR" sz="2200" b="1" dirty="0">
                <a:latin typeface="Arial Narrow" panose="020B0606020202030204" pitchFamily="34" charset="0"/>
                <a:cs typeface="Arial" panose="020B0604020202020204" pitchFamily="34" charset="0"/>
              </a:rPr>
              <a:t>Gonçalves Crespo, Guerra Junqueiro, Antero de Quental, Teófilo Braga</a:t>
            </a:r>
            <a:r>
              <a:rPr lang="pt-BR" altLang="pt-BR" sz="2200" dirty="0"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pt-BR" altLang="pt-BR" sz="2200" dirty="0" smtClean="0">
                <a:latin typeface="Arial Narrow" panose="020B0606020202030204" pitchFamily="34" charset="0"/>
                <a:cs typeface="Arial" panose="020B0604020202020204" pitchFamily="34" charset="0"/>
              </a:rPr>
              <a:t>dentre </a:t>
            </a:r>
            <a:r>
              <a:rPr lang="pt-BR" altLang="pt-BR" sz="2200" dirty="0">
                <a:latin typeface="Arial Narrow" panose="020B0606020202030204" pitchFamily="34" charset="0"/>
                <a:cs typeface="Arial" panose="020B0604020202020204" pitchFamily="34" charset="0"/>
              </a:rPr>
              <a:t>outros. </a:t>
            </a:r>
          </a:p>
        </p:txBody>
      </p:sp>
      <p:pic>
        <p:nvPicPr>
          <p:cNvPr id="9221" name="Picture 9">
            <a:extLst>
              <a:ext uri="{FF2B5EF4-FFF2-40B4-BE49-F238E27FC236}">
                <a16:creationId xmlns:a16="http://schemas.microsoft.com/office/drawing/2014/main" id="{C8739B5C-B51C-4B40-83FA-62C585A2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340769"/>
            <a:ext cx="2321049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 autoUpdateAnimBg="0"/>
    </p:bld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rtina de seda">
  <a:themeElements>
    <a:clrScheme name="Cortina de seda 1">
      <a:dk1>
        <a:srgbClr val="602000"/>
      </a:dk1>
      <a:lt1>
        <a:srgbClr val="FFFFFF"/>
      </a:lt1>
      <a:dk2>
        <a:srgbClr val="800000"/>
      </a:dk2>
      <a:lt2>
        <a:srgbClr val="FFFFCC"/>
      </a:lt2>
      <a:accent1>
        <a:srgbClr val="FF3300"/>
      </a:accent1>
      <a:accent2>
        <a:srgbClr val="000000"/>
      </a:accent2>
      <a:accent3>
        <a:srgbClr val="C0AAAA"/>
      </a:accent3>
      <a:accent4>
        <a:srgbClr val="DADADA"/>
      </a:accent4>
      <a:accent5>
        <a:srgbClr val="FFADAA"/>
      </a:accent5>
      <a:accent6>
        <a:srgbClr val="000000"/>
      </a:accent6>
      <a:hlink>
        <a:srgbClr val="EBF25A"/>
      </a:hlink>
      <a:folHlink>
        <a:srgbClr val="F2AA68"/>
      </a:folHlink>
    </a:clrScheme>
    <a:fontScheme name="Cortina de sed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Cortina de seda 1">
        <a:dk1>
          <a:srgbClr val="602000"/>
        </a:dk1>
        <a:lt1>
          <a:srgbClr val="FFFFFF"/>
        </a:lt1>
        <a:dk2>
          <a:srgbClr val="800000"/>
        </a:dk2>
        <a:lt2>
          <a:srgbClr val="FFFFCC"/>
        </a:lt2>
        <a:accent1>
          <a:srgbClr val="FF3300"/>
        </a:accent1>
        <a:accent2>
          <a:srgbClr val="000000"/>
        </a:accent2>
        <a:accent3>
          <a:srgbClr val="C0AAAA"/>
        </a:accent3>
        <a:accent4>
          <a:srgbClr val="DADADA"/>
        </a:accent4>
        <a:accent5>
          <a:srgbClr val="FFADAA"/>
        </a:accent5>
        <a:accent6>
          <a:srgbClr val="000000"/>
        </a:accent6>
        <a:hlink>
          <a:srgbClr val="EBF25A"/>
        </a:hlink>
        <a:folHlink>
          <a:srgbClr val="F2AA6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2">
        <a:dk1>
          <a:srgbClr val="000066"/>
        </a:dk1>
        <a:lt1>
          <a:srgbClr val="FFFFFF"/>
        </a:lt1>
        <a:dk2>
          <a:srgbClr val="000099"/>
        </a:dk2>
        <a:lt2>
          <a:srgbClr val="D8F6F8"/>
        </a:lt2>
        <a:accent1>
          <a:srgbClr val="0099FF"/>
        </a:accent1>
        <a:accent2>
          <a:srgbClr val="00003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34"/>
        </a:accent6>
        <a:hlink>
          <a:srgbClr val="DDD925"/>
        </a:hlink>
        <a:folHlink>
          <a:srgbClr val="72C6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3">
        <a:dk1>
          <a:srgbClr val="4C3D57"/>
        </a:dk1>
        <a:lt1>
          <a:srgbClr val="FFFFFF"/>
        </a:lt1>
        <a:dk2>
          <a:srgbClr val="660066"/>
        </a:dk2>
        <a:lt2>
          <a:srgbClr val="FDFBE3"/>
        </a:lt2>
        <a:accent1>
          <a:srgbClr val="976C9E"/>
        </a:accent1>
        <a:accent2>
          <a:srgbClr val="1E1822"/>
        </a:accent2>
        <a:accent3>
          <a:srgbClr val="B8AAB8"/>
        </a:accent3>
        <a:accent4>
          <a:srgbClr val="DADADA"/>
        </a:accent4>
        <a:accent5>
          <a:srgbClr val="C9BACC"/>
        </a:accent5>
        <a:accent6>
          <a:srgbClr val="1A151E"/>
        </a:accent6>
        <a:hlink>
          <a:srgbClr val="D8C460"/>
        </a:hlink>
        <a:folHlink>
          <a:srgbClr val="C3C2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4">
        <a:dk1>
          <a:srgbClr val="334D3F"/>
        </a:dk1>
        <a:lt1>
          <a:srgbClr val="FFFFFF"/>
        </a:lt1>
        <a:dk2>
          <a:srgbClr val="008000"/>
        </a:dk2>
        <a:lt2>
          <a:srgbClr val="D3F1DB"/>
        </a:lt2>
        <a:accent1>
          <a:srgbClr val="4A6D84"/>
        </a:accent1>
        <a:accent2>
          <a:srgbClr val="213329"/>
        </a:accent2>
        <a:accent3>
          <a:srgbClr val="AAC0AA"/>
        </a:accent3>
        <a:accent4>
          <a:srgbClr val="DADADA"/>
        </a:accent4>
        <a:accent5>
          <a:srgbClr val="B1BAC2"/>
        </a:accent5>
        <a:accent6>
          <a:srgbClr val="1D2D24"/>
        </a:accent6>
        <a:hlink>
          <a:srgbClr val="F0B100"/>
        </a:hlink>
        <a:folHlink>
          <a:srgbClr val="C3710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5">
        <a:dk1>
          <a:srgbClr val="566858"/>
        </a:dk1>
        <a:lt1>
          <a:srgbClr val="FFFFFF"/>
        </a:lt1>
        <a:dk2>
          <a:srgbClr val="6D8771"/>
        </a:dk2>
        <a:lt2>
          <a:srgbClr val="ECECB2"/>
        </a:lt2>
        <a:accent1>
          <a:srgbClr val="76A571"/>
        </a:accent1>
        <a:accent2>
          <a:srgbClr val="465648"/>
        </a:accent2>
        <a:accent3>
          <a:srgbClr val="BAC3BB"/>
        </a:accent3>
        <a:accent4>
          <a:srgbClr val="DADADA"/>
        </a:accent4>
        <a:accent5>
          <a:srgbClr val="BDCFBB"/>
        </a:accent5>
        <a:accent6>
          <a:srgbClr val="3F4D40"/>
        </a:accent6>
        <a:hlink>
          <a:srgbClr val="FFDC0B"/>
        </a:hlink>
        <a:folHlink>
          <a:srgbClr val="FC991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6">
        <a:dk1>
          <a:srgbClr val="0A6866"/>
        </a:dk1>
        <a:lt1>
          <a:srgbClr val="FFFFFF"/>
        </a:lt1>
        <a:dk2>
          <a:srgbClr val="0D8784"/>
        </a:dk2>
        <a:lt2>
          <a:srgbClr val="B8DEC6"/>
        </a:lt2>
        <a:accent1>
          <a:srgbClr val="3C7652"/>
        </a:accent1>
        <a:accent2>
          <a:srgbClr val="005250"/>
        </a:accent2>
        <a:accent3>
          <a:srgbClr val="AAC3C2"/>
        </a:accent3>
        <a:accent4>
          <a:srgbClr val="DADADA"/>
        </a:accent4>
        <a:accent5>
          <a:srgbClr val="AFBDB3"/>
        </a:accent5>
        <a:accent6>
          <a:srgbClr val="004948"/>
        </a:accent6>
        <a:hlink>
          <a:srgbClr val="00E0A5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7">
        <a:dk1>
          <a:srgbClr val="50688C"/>
        </a:dk1>
        <a:lt1>
          <a:srgbClr val="FFFFFF"/>
        </a:lt1>
        <a:dk2>
          <a:srgbClr val="6E87AC"/>
        </a:dk2>
        <a:lt2>
          <a:srgbClr val="FFFFFF"/>
        </a:lt2>
        <a:accent1>
          <a:srgbClr val="376EA5"/>
        </a:accent1>
        <a:accent2>
          <a:srgbClr val="445876"/>
        </a:accent2>
        <a:accent3>
          <a:srgbClr val="BAC3D2"/>
        </a:accent3>
        <a:accent4>
          <a:srgbClr val="DADADA"/>
        </a:accent4>
        <a:accent5>
          <a:srgbClr val="AEBACF"/>
        </a:accent5>
        <a:accent6>
          <a:srgbClr val="3D4F6A"/>
        </a:accent6>
        <a:hlink>
          <a:srgbClr val="66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8">
        <a:dk1>
          <a:srgbClr val="000000"/>
        </a:dk1>
        <a:lt1>
          <a:srgbClr val="DDDCC5"/>
        </a:lt1>
        <a:dk2>
          <a:srgbClr val="000000"/>
        </a:dk2>
        <a:lt2>
          <a:srgbClr val="C9C6A5"/>
        </a:lt2>
        <a:accent1>
          <a:srgbClr val="C0C0C0"/>
        </a:accent1>
        <a:accent2>
          <a:srgbClr val="B0AC90"/>
        </a:accent2>
        <a:accent3>
          <a:srgbClr val="EBEBDF"/>
        </a:accent3>
        <a:accent4>
          <a:srgbClr val="000000"/>
        </a:accent4>
        <a:accent5>
          <a:srgbClr val="DCDCDC"/>
        </a:accent5>
        <a:accent6>
          <a:srgbClr val="9F9B82"/>
        </a:accent6>
        <a:hlink>
          <a:srgbClr val="666699"/>
        </a:hlink>
        <a:folHlink>
          <a:srgbClr val="905C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tina de seda 9">
        <a:dk1>
          <a:srgbClr val="000000"/>
        </a:dk1>
        <a:lt1>
          <a:srgbClr val="FFFFFF"/>
        </a:lt1>
        <a:dk2>
          <a:srgbClr val="000099"/>
        </a:dk2>
        <a:lt2>
          <a:srgbClr val="DDDDDD"/>
        </a:lt2>
        <a:accent1>
          <a:srgbClr val="C6D4D4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DFE6E6"/>
        </a:accent5>
        <a:accent6>
          <a:srgbClr val="AEAEAE"/>
        </a:accent6>
        <a:hlink>
          <a:srgbClr val="6600FF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5687</Words>
  <Application>Microsoft Office PowerPoint</Application>
  <PresentationFormat>Apresentação no Ecrã (4:3)</PresentationFormat>
  <Paragraphs>704</Paragraphs>
  <Slides>56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dos diapositivos</vt:lpstr>
      </vt:variant>
      <vt:variant>
        <vt:i4>56</vt:i4>
      </vt:variant>
    </vt:vector>
  </HeadingPairs>
  <TitlesOfParts>
    <vt:vector size="70" baseType="lpstr">
      <vt:lpstr>Arial</vt:lpstr>
      <vt:lpstr>Arial Narrow</vt:lpstr>
      <vt:lpstr>Calibri</vt:lpstr>
      <vt:lpstr>Constantia</vt:lpstr>
      <vt:lpstr>Courier New</vt:lpstr>
      <vt:lpstr>Microsoft Yi Baiti</vt:lpstr>
      <vt:lpstr>Monotype Corsiva</vt:lpstr>
      <vt:lpstr>Tahoma</vt:lpstr>
      <vt:lpstr>Wingdings</vt:lpstr>
      <vt:lpstr>Wingdings 2</vt:lpstr>
      <vt:lpstr>Tema do Office</vt:lpstr>
      <vt:lpstr>Personalizar design</vt:lpstr>
      <vt:lpstr>Cortina de seda</vt:lpstr>
      <vt:lpstr>1_Fluxo</vt:lpstr>
      <vt:lpstr>Apresentação do PowerPoint</vt:lpstr>
      <vt:lpstr>Apresentação do PowerPoint</vt:lpstr>
      <vt:lpstr>DESCRIÇÃO DA PINTURA - PARNASO</vt:lpstr>
      <vt:lpstr>DESCRIÇÃO DA PINTURA - PARNASO</vt:lpstr>
      <vt:lpstr>Apresentação do PowerPoint</vt:lpstr>
      <vt:lpstr>ORIGENS</vt:lpstr>
      <vt:lpstr>Apresentação do PowerPoint</vt:lpstr>
      <vt:lpstr>Contextualizando na Europa</vt:lpstr>
      <vt:lpstr>Manifestações em Portugal</vt:lpstr>
      <vt:lpstr>Apresentação do PowerPoint</vt:lpstr>
      <vt:lpstr>PARNASIANISMO NO BRASIL</vt:lpstr>
      <vt:lpstr>EM LINHAS GERAIS,  PARANASIANISMO NO BRASIL  </vt:lpstr>
      <vt:lpstr>Com o tempo... No Brasil</vt:lpstr>
      <vt:lpstr>Estética Literária Parnasiana – No Brasil</vt:lpstr>
      <vt:lpstr>CARACTERÍSTICAS GERAIS</vt:lpstr>
      <vt:lpstr> ASPECTOS IMPORTANTES DESSA ESTÉTICA PERFEITA SÃO: </vt:lpstr>
      <vt:lpstr> ASPECTOS IMPORTANTES DESSA ESTÉTICA PERFEITA SÃO: </vt:lpstr>
      <vt:lpstr>PROFISSÃO DE FÉ</vt:lpstr>
      <vt:lpstr>PROFISSÃO DE FÉ</vt:lpstr>
      <vt:lpstr>PROFISSÃO DE FÉ</vt:lpstr>
      <vt:lpstr>PROFISSÃO DE FÉ</vt:lpstr>
      <vt:lpstr>PROFISSÃO DE FÉ</vt:lpstr>
      <vt:lpstr>Apresentação do PowerPoint</vt:lpstr>
      <vt:lpstr>Apresentação do PowerPoint</vt:lpstr>
      <vt:lpstr>Oposição à estética romântica </vt:lpstr>
      <vt:lpstr>Impassibilidade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BREVE RETROSPECTIVA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Sílvia Lima</dc:creator>
  <cp:lastModifiedBy>Usuario</cp:lastModifiedBy>
  <cp:revision>35</cp:revision>
  <dcterms:created xsi:type="dcterms:W3CDTF">2019-10-08T22:26:37Z</dcterms:created>
  <dcterms:modified xsi:type="dcterms:W3CDTF">2022-05-02T05:12:34Z</dcterms:modified>
</cp:coreProperties>
</file>